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4"/>
  </p:notesMasterIdLst>
  <p:sldIdLst>
    <p:sldId id="400" r:id="rId2"/>
    <p:sldId id="269" r:id="rId3"/>
    <p:sldId id="402" r:id="rId4"/>
    <p:sldId id="434" r:id="rId5"/>
    <p:sldId id="401" r:id="rId6"/>
    <p:sldId id="325" r:id="rId7"/>
    <p:sldId id="327" r:id="rId8"/>
    <p:sldId id="326" r:id="rId9"/>
    <p:sldId id="330" r:id="rId10"/>
    <p:sldId id="329" r:id="rId11"/>
    <p:sldId id="328" r:id="rId12"/>
    <p:sldId id="331" r:id="rId13"/>
    <p:sldId id="403" r:id="rId14"/>
    <p:sldId id="333" r:id="rId15"/>
    <p:sldId id="334" r:id="rId16"/>
    <p:sldId id="335" r:id="rId17"/>
    <p:sldId id="336" r:id="rId18"/>
    <p:sldId id="337" r:id="rId19"/>
    <p:sldId id="340" r:id="rId20"/>
    <p:sldId id="404" r:id="rId21"/>
    <p:sldId id="339" r:id="rId22"/>
    <p:sldId id="405" r:id="rId23"/>
    <p:sldId id="343" r:id="rId24"/>
    <p:sldId id="406" r:id="rId25"/>
    <p:sldId id="344" r:id="rId26"/>
    <p:sldId id="345" r:id="rId27"/>
    <p:sldId id="407" r:id="rId28"/>
    <p:sldId id="347" r:id="rId29"/>
    <p:sldId id="408" r:id="rId30"/>
    <p:sldId id="349" r:id="rId31"/>
    <p:sldId id="350" r:id="rId32"/>
    <p:sldId id="351" r:id="rId33"/>
    <p:sldId id="409" r:id="rId34"/>
    <p:sldId id="353" r:id="rId35"/>
    <p:sldId id="354" r:id="rId36"/>
    <p:sldId id="356" r:id="rId37"/>
    <p:sldId id="355" r:id="rId38"/>
    <p:sldId id="358" r:id="rId39"/>
    <p:sldId id="421" r:id="rId40"/>
    <p:sldId id="357" r:id="rId41"/>
    <p:sldId id="410" r:id="rId42"/>
    <p:sldId id="360" r:id="rId43"/>
    <p:sldId id="411" r:id="rId44"/>
    <p:sldId id="362" r:id="rId45"/>
    <p:sldId id="363" r:id="rId46"/>
    <p:sldId id="364" r:id="rId47"/>
    <p:sldId id="365" r:id="rId48"/>
    <p:sldId id="366" r:id="rId49"/>
    <p:sldId id="367" r:id="rId50"/>
    <p:sldId id="368" r:id="rId51"/>
    <p:sldId id="369" r:id="rId52"/>
    <p:sldId id="370" r:id="rId53"/>
    <p:sldId id="371" r:id="rId54"/>
    <p:sldId id="372" r:id="rId55"/>
    <p:sldId id="373" r:id="rId56"/>
    <p:sldId id="374" r:id="rId57"/>
    <p:sldId id="375" r:id="rId58"/>
    <p:sldId id="376" r:id="rId59"/>
    <p:sldId id="377" r:id="rId60"/>
    <p:sldId id="381" r:id="rId61"/>
    <p:sldId id="379" r:id="rId62"/>
    <p:sldId id="378" r:id="rId63"/>
    <p:sldId id="380" r:id="rId64"/>
    <p:sldId id="382" r:id="rId65"/>
    <p:sldId id="383" r:id="rId66"/>
    <p:sldId id="384" r:id="rId67"/>
    <p:sldId id="385" r:id="rId68"/>
    <p:sldId id="386" r:id="rId69"/>
    <p:sldId id="387" r:id="rId70"/>
    <p:sldId id="388" r:id="rId71"/>
    <p:sldId id="390" r:id="rId72"/>
    <p:sldId id="389" r:id="rId73"/>
    <p:sldId id="422" r:id="rId74"/>
    <p:sldId id="391" r:id="rId75"/>
    <p:sldId id="392" r:id="rId76"/>
    <p:sldId id="393" r:id="rId77"/>
    <p:sldId id="394" r:id="rId78"/>
    <p:sldId id="395" r:id="rId79"/>
    <p:sldId id="423" r:id="rId80"/>
    <p:sldId id="396" r:id="rId81"/>
    <p:sldId id="398" r:id="rId82"/>
    <p:sldId id="324" r:id="rId83"/>
    <p:sldId id="412" r:id="rId84"/>
    <p:sldId id="413" r:id="rId85"/>
    <p:sldId id="414" r:id="rId86"/>
    <p:sldId id="416" r:id="rId87"/>
    <p:sldId id="417" r:id="rId88"/>
    <p:sldId id="418" r:id="rId89"/>
    <p:sldId id="419" r:id="rId90"/>
    <p:sldId id="420" r:id="rId91"/>
    <p:sldId id="424" r:id="rId92"/>
    <p:sldId id="332" r:id="rId93"/>
    <p:sldId id="425" r:id="rId94"/>
    <p:sldId id="426" r:id="rId95"/>
    <p:sldId id="427" r:id="rId96"/>
    <p:sldId id="428" r:id="rId97"/>
    <p:sldId id="429" r:id="rId98"/>
    <p:sldId id="430" r:id="rId99"/>
    <p:sldId id="431" r:id="rId100"/>
    <p:sldId id="432" r:id="rId101"/>
    <p:sldId id="433" r:id="rId102"/>
    <p:sldId id="294" r:id="rId10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4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277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961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580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71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761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184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7835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659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31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142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529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85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45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8498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018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2194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8187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1420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2767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7036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3815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65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2116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0973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579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397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5782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8829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585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8561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0965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5526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199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9201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3771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968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8079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1871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3142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4364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6218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9778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844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197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7407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2094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6077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28811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0977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4983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085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2778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94990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4777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638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7207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962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90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17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92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855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022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531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084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XvEJ_HlHD0&amp;list=PL587E12CFE1977F0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EC3E13-93E2-4A34-8D83-85DB4A59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261619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50000"/>
              </a:lnSpc>
            </a:pPr>
            <a:r>
              <a:rPr lang="tr-TR" sz="2600" dirty="0"/>
              <a:t>Gıda Mühendisliği Bölümü</a:t>
            </a:r>
          </a:p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2018-2019</a:t>
            </a:r>
          </a:p>
          <a:p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62E1067-2E91-4D80-A353-E267F97E8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64210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5270C4A-EAC1-41F7-8CF9-37D6E81727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974" r="45927" b="26009"/>
          <a:stretch/>
        </p:blipFill>
        <p:spPr>
          <a:xfrm>
            <a:off x="688977" y="368710"/>
            <a:ext cx="11069151" cy="564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029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75188"/>
            <a:ext cx="10018713" cy="556014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 programını açtığınızda karşınıza üç tane çalışma sayfası gelecektir.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fazla çalışma sayfası eklemek için sayfa isimlerinin bulunduğu pencerenin sol alt köşesinde + simge bulunur.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simgeye her tıklamada yeni bir çalışma sayfası ekleyebilirsiniz.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92CA11C-335F-4797-8F7F-9A4885CF6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666" y="1385012"/>
            <a:ext cx="4501792" cy="128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9007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3.2.6 Çalışma Sayfası Silme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465882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Silmek istediğiniz çalışma sayfasının üstüne farenin sağ tuşuyla tıkladıktan sonra </a:t>
            </a:r>
            <a:r>
              <a:rPr lang="tr-TR" sz="2800" b="1" dirty="0"/>
              <a:t>Sil </a:t>
            </a:r>
            <a:r>
              <a:rPr lang="tr-TR" sz="2800" dirty="0"/>
              <a:t>seçeneğini tıklarsanız sayfanız silinmiş olur.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4214D4C-1D3A-4E50-B5E1-4A14FC1C7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133" y="1642019"/>
            <a:ext cx="5626080" cy="3829634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6F5FF32-B3F0-4B0A-AB04-9FF3D18C047F}"/>
              </a:ext>
            </a:extLst>
          </p:cNvPr>
          <p:cNvSpPr/>
          <p:nvPr/>
        </p:nvSpPr>
        <p:spPr>
          <a:xfrm>
            <a:off x="9394723" y="2020530"/>
            <a:ext cx="2374490" cy="36871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996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Filim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hlinkClick r:id="rId2"/>
              </a:rPr>
              <a:t>https://www.youtube.com/watch?v=JXvEJ_HlHD0&amp;list=PL587E12CFE1977F08</a:t>
            </a: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12107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tr-TR" sz="2800" dirty="0"/>
              <a:t>Tablonuzu birden fazla sütundaki bilgilere göre sıralamak istiyorsanız, </a:t>
            </a:r>
            <a:r>
              <a:rPr lang="tr-TR" sz="2800" b="1" dirty="0"/>
              <a:t>Düzey Ekle </a:t>
            </a:r>
            <a:r>
              <a:rPr lang="tr-TR" sz="2800" dirty="0"/>
              <a:t>düğmesine tıklayarak yeni bir </a:t>
            </a:r>
            <a:r>
              <a:rPr lang="tr-TR" sz="2800" b="1" dirty="0"/>
              <a:t>Sıralama Ölçütü </a:t>
            </a:r>
            <a:r>
              <a:rPr lang="tr-TR" sz="2800" dirty="0"/>
              <a:t>satırı açabilirsiniz. Yeni açılan satırda </a:t>
            </a:r>
            <a:r>
              <a:rPr lang="tr-TR" sz="2800" b="1" dirty="0"/>
              <a:t>Daha sonra </a:t>
            </a:r>
            <a:r>
              <a:rPr lang="tr-TR" sz="2800" dirty="0"/>
              <a:t>ifadesi yer alacaktır.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tr-TR" sz="2800" dirty="0"/>
              <a:t>Bu satırda da istediğiniz düzenlemeleri yapıp </a:t>
            </a:r>
            <a:r>
              <a:rPr lang="tr-TR" sz="2800" b="1" dirty="0"/>
              <a:t>Tamam </a:t>
            </a:r>
            <a:r>
              <a:rPr lang="tr-TR" sz="2800" dirty="0"/>
              <a:t>düğmesini tıklayın.</a:t>
            </a:r>
          </a:p>
        </p:txBody>
      </p:sp>
    </p:spTree>
    <p:extLst>
      <p:ext uri="{BB962C8B-B14F-4D97-AF65-F5344CB8AC3E}">
        <p14:creationId xmlns:p14="http://schemas.microsoft.com/office/powerpoint/2010/main" val="3420665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Örnek: </a:t>
            </a:r>
            <a:r>
              <a:rPr lang="tr-TR" sz="2800" dirty="0">
                <a:solidFill>
                  <a:srgbClr val="FF0000"/>
                </a:solidFill>
              </a:rPr>
              <a:t>Gıdaların su ve proteinlerinin farklı sütunlarda yer aldığı bir tablonuz var ise, gıdaları önce sularına göre, sonra da proteinlerine göre artarak olarak sıralayabilirsiniz.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durumda suları aynı olan gıdalar proteinlerine göre sıralanacaktır.</a:t>
            </a:r>
          </a:p>
        </p:txBody>
      </p:sp>
    </p:spTree>
    <p:extLst>
      <p:ext uri="{BB962C8B-B14F-4D97-AF65-F5344CB8AC3E}">
        <p14:creationId xmlns:p14="http://schemas.microsoft.com/office/powerpoint/2010/main" val="2342325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2.5.5 Filtre kullanma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Özellikle karmaşık ve uzun veri listelerinde </a:t>
            </a:r>
            <a:r>
              <a:rPr lang="tr-TR" sz="2800" dirty="0">
                <a:solidFill>
                  <a:srgbClr val="FF0000"/>
                </a:solidFill>
              </a:rPr>
              <a:t>istenilen veri kümelerini </a:t>
            </a:r>
            <a:r>
              <a:rPr lang="tr-TR" sz="2800" dirty="0"/>
              <a:t>bulmak zordur.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Filtreleme işlemi veri tablosundaki </a:t>
            </a:r>
            <a:r>
              <a:rPr lang="tr-TR" sz="2800" dirty="0">
                <a:solidFill>
                  <a:srgbClr val="0070C0"/>
                </a:solidFill>
              </a:rPr>
              <a:t>istenilen şartı sağlayan kayıtların </a:t>
            </a:r>
            <a:r>
              <a:rPr lang="tr-TR" sz="2800" dirty="0"/>
              <a:t>ayrı bir liste olarak gösterilmesidir.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Filtrelediğiniz kayıtları kopyalayabilir, alt toplamlarını alabilir veya yazdırabilirsiniz. </a:t>
            </a:r>
          </a:p>
        </p:txBody>
      </p:sp>
    </p:spTree>
    <p:extLst>
      <p:ext uri="{BB962C8B-B14F-4D97-AF65-F5344CB8AC3E}">
        <p14:creationId xmlns:p14="http://schemas.microsoft.com/office/powerpoint/2010/main" val="20939198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Verilerinizi filtrelemek için:</a:t>
            </a:r>
            <a:endParaRPr lang="tr-TR" sz="2800" b="1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/>
              <a:t>Çalışma sayfasında </a:t>
            </a:r>
            <a:r>
              <a:rPr lang="tr-TR" sz="2800" dirty="0"/>
              <a:t>bir yere tıklayın.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>
                <a:solidFill>
                  <a:srgbClr val="00B050"/>
                </a:solidFill>
              </a:rPr>
              <a:t>Veri</a:t>
            </a:r>
            <a:r>
              <a:rPr lang="tr-TR" sz="2800" b="1" dirty="0"/>
              <a:t> </a:t>
            </a:r>
            <a:r>
              <a:rPr lang="tr-TR" sz="2800" dirty="0"/>
              <a:t>sekmesinden </a:t>
            </a:r>
            <a:r>
              <a:rPr lang="tr-TR" sz="2800" b="1" dirty="0">
                <a:solidFill>
                  <a:srgbClr val="7030A0"/>
                </a:solidFill>
              </a:rPr>
              <a:t>Filtre</a:t>
            </a:r>
            <a:r>
              <a:rPr lang="tr-TR" sz="2800" b="1" dirty="0"/>
              <a:t> </a:t>
            </a:r>
            <a:r>
              <a:rPr lang="tr-TR" sz="2800" dirty="0"/>
              <a:t>komut düğmesini tıklayın ya da </a:t>
            </a:r>
            <a:r>
              <a:rPr lang="tr-TR" sz="2800" b="1" dirty="0">
                <a:solidFill>
                  <a:srgbClr val="00B050"/>
                </a:solidFill>
              </a:rPr>
              <a:t>Giriş</a:t>
            </a:r>
            <a:r>
              <a:rPr lang="tr-TR" sz="2800" b="1" dirty="0"/>
              <a:t> </a:t>
            </a:r>
            <a:r>
              <a:rPr lang="tr-TR" sz="2800" dirty="0"/>
              <a:t>sekmesinden </a:t>
            </a:r>
            <a:r>
              <a:rPr lang="tr-TR" sz="2800" b="1" dirty="0">
                <a:solidFill>
                  <a:srgbClr val="0070C0"/>
                </a:solidFill>
              </a:rPr>
              <a:t>Sırala ve Filtre Uygula </a:t>
            </a:r>
            <a:r>
              <a:rPr lang="tr-TR" sz="2800" dirty="0"/>
              <a:t>komut düğmesi yanındaki oku ve </a:t>
            </a:r>
            <a:r>
              <a:rPr lang="tr-TR" sz="2800" b="1" dirty="0">
                <a:solidFill>
                  <a:srgbClr val="7030A0"/>
                </a:solidFill>
              </a:rPr>
              <a:t>Filtre</a:t>
            </a:r>
            <a:r>
              <a:rPr lang="tr-TR" sz="2800" b="1" dirty="0"/>
              <a:t> </a:t>
            </a:r>
            <a:r>
              <a:rPr lang="tr-TR" sz="2800" dirty="0"/>
              <a:t>seçeneğini tıklayın.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/>
              <a:t>Filtre </a:t>
            </a:r>
            <a:r>
              <a:rPr lang="tr-TR" sz="2800" dirty="0"/>
              <a:t>seçimleri yapabileceğiniz bir liste görüntülemek için sütun başlığındaki oku           tıklayın.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A674BEA-A088-4C83-B9E1-E92D222C0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933" y="4509566"/>
            <a:ext cx="685828" cy="7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45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CEEA0E7-6FBC-4DE0-BA5D-C5DF1E1B1A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040" b="58002"/>
          <a:stretch/>
        </p:blipFill>
        <p:spPr>
          <a:xfrm>
            <a:off x="851210" y="368710"/>
            <a:ext cx="5410200" cy="4263944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0BF2245B-36D2-45C5-915A-63B1A2610AD6}"/>
              </a:ext>
            </a:extLst>
          </p:cNvPr>
          <p:cNvSpPr/>
          <p:nvPr/>
        </p:nvSpPr>
        <p:spPr>
          <a:xfrm>
            <a:off x="1846692" y="710856"/>
            <a:ext cx="665567" cy="5062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000" dirty="0">
                <a:solidFill>
                  <a:srgbClr val="227447"/>
                </a:solidFill>
              </a:rPr>
              <a:t>Giriş</a:t>
            </a:r>
            <a:endParaRPr lang="tr-TR" sz="2800" dirty="0">
              <a:solidFill>
                <a:srgbClr val="227447"/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290CCE8-DBBB-4B34-A979-56C11B56DE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88" r="52218" b="61296"/>
          <a:stretch/>
        </p:blipFill>
        <p:spPr>
          <a:xfrm>
            <a:off x="6493666" y="368710"/>
            <a:ext cx="5407023" cy="4263944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1A1E278A-DB21-4984-8525-889A978E6533}"/>
              </a:ext>
            </a:extLst>
          </p:cNvPr>
          <p:cNvSpPr/>
          <p:nvPr/>
        </p:nvSpPr>
        <p:spPr>
          <a:xfrm>
            <a:off x="8269408" y="1320387"/>
            <a:ext cx="3465871" cy="13490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382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68710"/>
            <a:ext cx="3603884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Not</a:t>
            </a:r>
            <a:r>
              <a:rPr lang="tr-TR" sz="2800" dirty="0"/>
              <a:t>: Sütundaki veri türüne bağlı olarak, Microsoft Excel listede </a:t>
            </a:r>
            <a:r>
              <a:rPr lang="tr-TR" sz="2800" b="1" dirty="0"/>
              <a:t>Sayı </a:t>
            </a:r>
            <a:r>
              <a:rPr lang="tr-TR" sz="2800" b="1" dirty="0" err="1"/>
              <a:t>Filtreleri</a:t>
            </a:r>
            <a:r>
              <a:rPr lang="tr-TR" sz="2800" dirty="0" err="1"/>
              <a:t>'ni</a:t>
            </a:r>
            <a:r>
              <a:rPr lang="tr-TR" sz="2800" dirty="0"/>
              <a:t> ya da </a:t>
            </a:r>
            <a:r>
              <a:rPr lang="tr-TR" sz="2800" b="1" dirty="0"/>
              <a:t>Metin </a:t>
            </a:r>
            <a:r>
              <a:rPr lang="tr-TR" sz="2800" b="1" dirty="0" err="1"/>
              <a:t>Filtreleri</a:t>
            </a:r>
            <a:r>
              <a:rPr lang="tr-TR" sz="2800" dirty="0" err="1"/>
              <a:t>’ni</a:t>
            </a:r>
            <a:r>
              <a:rPr lang="tr-TR" sz="2800" dirty="0"/>
              <a:t> görebilirsiniz.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B546FCB-D397-46DC-A4F7-F998D49416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06" r="70441" b="5785"/>
          <a:stretch/>
        </p:blipFill>
        <p:spPr>
          <a:xfrm>
            <a:off x="5301864" y="368709"/>
            <a:ext cx="4446819" cy="613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79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Değerleri seçerek veya arayarak filtre uygulama;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Filtre uygulamanın en hızlı yolu listeden değer seçmek </a:t>
            </a:r>
            <a:r>
              <a:rPr lang="nn-NO" sz="2800" dirty="0"/>
              <a:t>veya aramaktır. </a:t>
            </a: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n-NO" sz="2800" dirty="0"/>
              <a:t>Filtre etkinleştirilmiş olan bir</a:t>
            </a:r>
            <a:r>
              <a:rPr lang="tr-TR" sz="2800" dirty="0"/>
              <a:t> sütundaki oka tıkladığınızda, sütundaki tüm değerler bir listede görüntülenir.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1. Ara </a:t>
            </a:r>
            <a:r>
              <a:rPr lang="tr-TR" sz="2800" dirty="0"/>
              <a:t>kutusunu kullanabilirsiniz: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Aranacak metni veya sayıyı </a:t>
            </a:r>
            <a:r>
              <a:rPr lang="tr-TR" sz="2800" b="1" dirty="0"/>
              <a:t>Ara </a:t>
            </a:r>
            <a:r>
              <a:rPr lang="tr-TR" sz="2800" dirty="0"/>
              <a:t>kutusuna yazın.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b="1" dirty="0" err="1"/>
              <a:t>Enter</a:t>
            </a:r>
            <a:r>
              <a:rPr lang="tr-TR" sz="2800" b="1" dirty="0"/>
              <a:t> </a:t>
            </a:r>
            <a:r>
              <a:rPr lang="tr-TR" sz="2800" dirty="0"/>
              <a:t>tuşuna basın.</a:t>
            </a:r>
          </a:p>
        </p:txBody>
      </p:sp>
    </p:spTree>
    <p:extLst>
      <p:ext uri="{BB962C8B-B14F-4D97-AF65-F5344CB8AC3E}">
        <p14:creationId xmlns:p14="http://schemas.microsoft.com/office/powerpoint/2010/main" val="371108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dirty="0"/>
              <a:t>2. Veri değerlerini seçebilirsiniz: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Göstermek istemediğiniz </a:t>
            </a:r>
            <a:r>
              <a:rPr lang="tr-TR" sz="2800" dirty="0"/>
              <a:t>değerlerin onay kutularını tıklayarak işaretlerini kaldırın.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b="1" dirty="0"/>
              <a:t>Tümünü Seç </a:t>
            </a:r>
            <a:r>
              <a:rPr lang="tr-TR" sz="2800" dirty="0"/>
              <a:t>onay kutucuğunun işaretini kaldırdıktan sonra </a:t>
            </a:r>
            <a:r>
              <a:rPr lang="tr-TR" sz="2800" dirty="0">
                <a:solidFill>
                  <a:srgbClr val="FF0000"/>
                </a:solidFill>
              </a:rPr>
              <a:t>göstermek istediğiniz </a:t>
            </a:r>
            <a:r>
              <a:rPr lang="tr-TR" sz="2800" dirty="0"/>
              <a:t>değerleri tıklayarak seçebilirsiniz.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Seçiminizi bitirdikten sonra </a:t>
            </a:r>
            <a:r>
              <a:rPr lang="tr-TR" sz="2800" b="1" dirty="0"/>
              <a:t>Tamam </a:t>
            </a:r>
            <a:r>
              <a:rPr lang="tr-TR" sz="2800" dirty="0"/>
              <a:t>düğmesine tıklayın.</a:t>
            </a:r>
          </a:p>
        </p:txBody>
      </p:sp>
    </p:spTree>
    <p:extLst>
      <p:ext uri="{BB962C8B-B14F-4D97-AF65-F5344CB8AC3E}">
        <p14:creationId xmlns:p14="http://schemas.microsoft.com/office/powerpoint/2010/main" val="3790055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3. Belirli koşulları karşılayan değerleri bulmak için gelişmiş ölçütler kullanabilirsiniz: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b="1" dirty="0"/>
              <a:t>Ara </a:t>
            </a:r>
            <a:r>
              <a:rPr lang="tr-TR" sz="2800" dirty="0"/>
              <a:t>kutusunu kullanırken, yıldız işareti (*) veya soru işareti (?) gibi joker karakterler kullanabilirsiniz.</a:t>
            </a:r>
          </a:p>
        </p:txBody>
      </p:sp>
    </p:spTree>
    <p:extLst>
      <p:ext uri="{BB962C8B-B14F-4D97-AF65-F5344CB8AC3E}">
        <p14:creationId xmlns:p14="http://schemas.microsoft.com/office/powerpoint/2010/main" val="181895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Bu hafta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91DAADAA-C8CA-4FB0-A464-78D3D3256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9" y="2035277"/>
            <a:ext cx="5012743" cy="4173018"/>
          </a:xfrm>
        </p:spPr>
        <p:txBody>
          <a:bodyPr anchor="t" anchorCtr="0"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900" dirty="0">
                <a:solidFill>
                  <a:srgbClr val="00B050"/>
                </a:solidFill>
              </a:rPr>
              <a:t>2.5. Elektronik tablo işlemleri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2.5.4 Sıralama yapma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2.5.5 Filtre kullanma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2.5.6 Sıralı doldurma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2.5.7 Veri kopyalama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2.5.8 Geri alma ve Yineleme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2.5.9 Hücre, satır ve sütun silme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D6A746F0-5F10-41E1-BE41-99A0D2BC9299}"/>
              </a:ext>
            </a:extLst>
          </p:cNvPr>
          <p:cNvSpPr txBox="1">
            <a:spLocks/>
          </p:cNvSpPr>
          <p:nvPr/>
        </p:nvSpPr>
        <p:spPr>
          <a:xfrm>
            <a:off x="6497052" y="2035276"/>
            <a:ext cx="4716381" cy="417301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2.5.10 Satır ve sütun ekleme</a:t>
            </a:r>
          </a:p>
          <a:p>
            <a:pPr marL="284400" indent="-284400"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2.5.11 Satır ve sütun gizleme/gösterme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2.5.12 Arama ve değiştirme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2.5.13 Otomatik düzeltme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2.5.14 Simge ekleme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2.6 Yazım kontrolü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2.7 Çalışma kitabını kaydetme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65317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2.5.6 Sıralı doldurma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8332171" cy="3888657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 ile sayılar, günler, aylar ve rakamlar otomatik doldurabilir.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Örneğin 1’den 30’a kadar bir liste hazırlanacaksa 30 sayıyı ayrı ayrı yazmak gerekmemektedir.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Resimde gösterildiği gibi listenin ilk iki hücresi yazılarak seçilir.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131A39E-B8A9-4D68-BF69-842E09B7D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6481" y="1510374"/>
            <a:ext cx="2108757" cy="240110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AD6FCD4-ADE0-4611-9C6C-21237F57A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481" y="4089102"/>
            <a:ext cx="2108757" cy="186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1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Seçme işleminden sonra, seçili hücrelerin sağ alt köşesinde siyah küçük bir kare şeklinde bulunan hücre kulpundan tutularak listenin sonuna kadar sürüklenir.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Liste, otomatik olarak sürüklenen konuma kadar tamamlanır.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Buna ek olarak ay, gün ve tarih doldurma işleminde, ilk hücreye veriyi yazmak yeterlidir.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Veriyi yazdıktan sonra hücre kulpundan tutarak sürüklediğinizde seçilen hücreler, veri türüne göre otomatik olarak doldurulur.</a:t>
            </a:r>
          </a:p>
        </p:txBody>
      </p:sp>
    </p:spTree>
    <p:extLst>
      <p:ext uri="{BB962C8B-B14F-4D97-AF65-F5344CB8AC3E}">
        <p14:creationId xmlns:p14="http://schemas.microsoft.com/office/powerpoint/2010/main" val="82384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2.5.7 Veri kopyalama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Hücrelere girilen verileri, daha sonra başka hücrelere taşımak veya aynı hücrelerin kopyasını oluşturmak isteyebilirsiniz.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Taşıma işlemini </a:t>
            </a:r>
            <a:r>
              <a:rPr lang="tr-TR" sz="2800" dirty="0"/>
              <a:t>gerçekleştirmek için </a:t>
            </a:r>
            <a:r>
              <a:rPr lang="tr-TR" sz="2800" dirty="0">
                <a:solidFill>
                  <a:srgbClr val="FF0000"/>
                </a:solidFill>
              </a:rPr>
              <a:t>sürükle-bırak</a:t>
            </a:r>
            <a:r>
              <a:rPr lang="tr-TR" sz="2800" dirty="0"/>
              <a:t> veya </a:t>
            </a:r>
            <a:r>
              <a:rPr lang="tr-TR" sz="2800" dirty="0">
                <a:solidFill>
                  <a:srgbClr val="FF0000"/>
                </a:solidFill>
              </a:rPr>
              <a:t>kes-yapıştır</a:t>
            </a:r>
            <a:r>
              <a:rPr lang="tr-TR" sz="2800" dirty="0"/>
              <a:t> işlemleri kullanılabilir.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Sürükleyerek taşıma </a:t>
            </a:r>
            <a:r>
              <a:rPr lang="tr-TR" sz="2800" dirty="0"/>
              <a:t>için öncelikle taşınmak istenen hücreler seçilir. </a:t>
            </a:r>
          </a:p>
        </p:txBody>
      </p:sp>
    </p:spTree>
    <p:extLst>
      <p:ext uri="{BB962C8B-B14F-4D97-AF65-F5344CB8AC3E}">
        <p14:creationId xmlns:p14="http://schemas.microsoft.com/office/powerpoint/2010/main" val="42351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sonra farenizin işaretçisi, seçim alanının herhangi bir kenarına götürülür.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İşaretçinizin şekli dört yöne          oklu olduğunda farenin tuşunu bırakmadan seçili hücreleri, istediğiniz hücreye sürükleyerek bırakın.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8B7029A-EFB7-4150-8B71-A77D2F496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788" y="1822040"/>
            <a:ext cx="619125" cy="647700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FA2E4E31-59AD-43E4-BDB0-2CF8B9EF93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25" t="20391" r="55483" b="45399"/>
          <a:stretch/>
        </p:blipFill>
        <p:spPr>
          <a:xfrm>
            <a:off x="3890884" y="3333135"/>
            <a:ext cx="4083077" cy="296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85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Sürüklediğiniz </a:t>
            </a:r>
            <a:r>
              <a:rPr lang="tr-TR" sz="2800" dirty="0">
                <a:solidFill>
                  <a:srgbClr val="FF0000"/>
                </a:solidFill>
              </a:rPr>
              <a:t>hücrede veri varsa </a:t>
            </a:r>
            <a:r>
              <a:rPr lang="tr-TR" sz="2800" dirty="0"/>
              <a:t>ve veri değiştirilecekse ekrana gelen uyarı penceresindeki içerik değiştirme uyarısında, </a:t>
            </a:r>
            <a:r>
              <a:rPr lang="tr-TR" sz="2800" b="1" dirty="0"/>
              <a:t>Tamam </a:t>
            </a:r>
            <a:r>
              <a:rPr lang="tr-TR" sz="2800" dirty="0"/>
              <a:t>düğmesi 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Değiştirilmeyecekse işlem iptal edilir.</a:t>
            </a:r>
          </a:p>
        </p:txBody>
      </p:sp>
    </p:spTree>
    <p:extLst>
      <p:ext uri="{BB962C8B-B14F-4D97-AF65-F5344CB8AC3E}">
        <p14:creationId xmlns:p14="http://schemas.microsoft.com/office/powerpoint/2010/main" val="666510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5752359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Kes-yapıştır yöntemi </a:t>
            </a:r>
            <a:r>
              <a:rPr lang="tr-TR" sz="2800" dirty="0"/>
              <a:t>uygulanacaksa öncelikle taşınmak istenen hücreler seçilir.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sonra farenin işaretçisi, seçili hücrenin üzerindeyken </a:t>
            </a:r>
            <a:r>
              <a:rPr lang="tr-TR" sz="2800" dirty="0">
                <a:solidFill>
                  <a:srgbClr val="227447"/>
                </a:solidFill>
              </a:rPr>
              <a:t>sağ tuş </a:t>
            </a:r>
            <a:r>
              <a:rPr lang="tr-TR" sz="2800" dirty="0"/>
              <a:t>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menüden kes komutu seçilir veya Kes işleminin </a:t>
            </a:r>
            <a:r>
              <a:rPr lang="tr-TR" sz="2800" dirty="0" err="1"/>
              <a:t>kısayolu</a:t>
            </a:r>
            <a:r>
              <a:rPr lang="tr-TR" sz="2800" dirty="0"/>
              <a:t> olan </a:t>
            </a:r>
            <a:r>
              <a:rPr lang="tr-TR" sz="2800" b="1" dirty="0">
                <a:solidFill>
                  <a:srgbClr val="FF0000"/>
                </a:solidFill>
              </a:rPr>
              <a:t>CTRL</a:t>
            </a:r>
            <a:r>
              <a:rPr lang="tr-TR" sz="2800" dirty="0">
                <a:solidFill>
                  <a:srgbClr val="FF0000"/>
                </a:solidFill>
              </a:rPr>
              <a:t>+</a:t>
            </a:r>
            <a:r>
              <a:rPr lang="tr-TR" sz="2800" b="1" dirty="0">
                <a:solidFill>
                  <a:srgbClr val="FF0000"/>
                </a:solidFill>
              </a:rPr>
              <a:t>X</a:t>
            </a:r>
            <a:r>
              <a:rPr lang="tr-TR" sz="2800" b="1" dirty="0"/>
              <a:t> </a:t>
            </a:r>
            <a:r>
              <a:rPr lang="tr-TR" sz="2800" dirty="0"/>
              <a:t>tuşlarına basılır.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057F8DC-5704-4B2B-A45D-E5EE4E5801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17" t="25590" r="51734" b="5923"/>
          <a:stretch/>
        </p:blipFill>
        <p:spPr>
          <a:xfrm>
            <a:off x="7236670" y="368710"/>
            <a:ext cx="4694776" cy="633215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D4AFE6B-7F8B-4199-874A-0C346A381EC4}"/>
              </a:ext>
            </a:extLst>
          </p:cNvPr>
          <p:cNvSpPr/>
          <p:nvPr/>
        </p:nvSpPr>
        <p:spPr>
          <a:xfrm>
            <a:off x="8465574" y="1514166"/>
            <a:ext cx="2374491" cy="3146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81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sonra verilerin taşınması istenen hücre üzerinde, sağ tuş tıklanarak açılan menüden yapıştır komutu seçilir veya </a:t>
            </a:r>
            <a:r>
              <a:rPr lang="tr-TR" sz="2800" b="1" dirty="0">
                <a:solidFill>
                  <a:srgbClr val="227447"/>
                </a:solidFill>
              </a:rPr>
              <a:t>CTRL</a:t>
            </a:r>
            <a:r>
              <a:rPr lang="tr-TR" sz="2800" dirty="0">
                <a:solidFill>
                  <a:srgbClr val="227447"/>
                </a:solidFill>
              </a:rPr>
              <a:t>+</a:t>
            </a:r>
            <a:r>
              <a:rPr lang="tr-TR" sz="2800" b="1" dirty="0">
                <a:solidFill>
                  <a:srgbClr val="227447"/>
                </a:solidFill>
              </a:rPr>
              <a:t>V</a:t>
            </a:r>
            <a:r>
              <a:rPr lang="tr-TR" sz="2800" b="1" dirty="0"/>
              <a:t> </a:t>
            </a:r>
            <a:r>
              <a:rPr lang="tr-TR" sz="2800" dirty="0"/>
              <a:t>tuşlarına basılır.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Böylelikle istenilen hücreler, istenilen konuma taşınır. </a:t>
            </a:r>
          </a:p>
        </p:txBody>
      </p:sp>
    </p:spTree>
    <p:extLst>
      <p:ext uri="{BB962C8B-B14F-4D97-AF65-F5344CB8AC3E}">
        <p14:creationId xmlns:p14="http://schemas.microsoft.com/office/powerpoint/2010/main" val="307013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2.5.8 Geri alma ve Yineleme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Yaptığınız işlemleri geri almak için Hızlı Erişim Çubuğunda yer alan              </a:t>
            </a:r>
            <a:r>
              <a:rPr lang="tr-TR" sz="2800" b="1" dirty="0"/>
              <a:t>Geri Al </a:t>
            </a:r>
            <a:r>
              <a:rPr lang="tr-TR" sz="2800" dirty="0"/>
              <a:t>düğmesini kullanabilirsiniz.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Geri Al </a:t>
            </a:r>
            <a:r>
              <a:rPr lang="tr-TR" sz="2800" dirty="0"/>
              <a:t>düğmesinin yanındaki oka tıklayarak birkaç işlemi aynı anda da geri alabilirsiniz.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A1F8002-8E9E-4BBA-B5A7-9C4B04CB1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208" y="2583273"/>
            <a:ext cx="819150" cy="78105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3609598-D423-4BB8-82D3-01B6375A8D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1613" b="73576"/>
          <a:stretch/>
        </p:blipFill>
        <p:spPr>
          <a:xfrm>
            <a:off x="5815777" y="3967315"/>
            <a:ext cx="3376861" cy="272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61164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Belgeyi kaydetme gibi Dosya sekmesinden gerçekleştirilen </a:t>
            </a:r>
            <a:r>
              <a:rPr lang="tr-TR" sz="2800" dirty="0">
                <a:solidFill>
                  <a:srgbClr val="FF0000"/>
                </a:solidFill>
              </a:rPr>
              <a:t>bazı işlemler geri alınamaz.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Geri alma işleminin klavyedeki </a:t>
            </a:r>
            <a:r>
              <a:rPr lang="tr-TR" sz="2800" dirty="0" err="1"/>
              <a:t>kısayolu</a:t>
            </a:r>
            <a:r>
              <a:rPr lang="tr-TR" sz="2800" dirty="0"/>
              <a:t> ise </a:t>
            </a:r>
            <a:r>
              <a:rPr lang="tr-TR" sz="2800" b="1" dirty="0" err="1">
                <a:solidFill>
                  <a:srgbClr val="FF0000"/>
                </a:solidFill>
              </a:rPr>
              <a:t>Ctrl</a:t>
            </a:r>
            <a:r>
              <a:rPr lang="tr-TR" sz="2800" b="1" dirty="0">
                <a:solidFill>
                  <a:srgbClr val="FF0000"/>
                </a:solidFill>
              </a:rPr>
              <a:t>+ Z </a:t>
            </a:r>
            <a:r>
              <a:rPr lang="tr-TR" sz="2800" dirty="0"/>
              <a:t>tuşlarıdır.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Geri aldığınız işlemleri yenilemek için ise Hızlı Erişim Çubuğunda yer alan              </a:t>
            </a:r>
            <a:r>
              <a:rPr lang="tr-TR" sz="2800" b="1" dirty="0">
                <a:solidFill>
                  <a:srgbClr val="FF0000"/>
                </a:solidFill>
              </a:rPr>
              <a:t>Yenile</a:t>
            </a:r>
            <a:r>
              <a:rPr lang="tr-TR" sz="2800" b="1" dirty="0"/>
              <a:t> </a:t>
            </a:r>
            <a:r>
              <a:rPr lang="tr-TR" sz="2800" dirty="0"/>
              <a:t>düğmesini kullanabilirsiniz.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Yenileme işleminin </a:t>
            </a:r>
            <a:r>
              <a:rPr lang="tr-TR" sz="2800" dirty="0" err="1"/>
              <a:t>kısayolu</a:t>
            </a:r>
            <a:r>
              <a:rPr lang="tr-TR" sz="2800" dirty="0"/>
              <a:t> ise </a:t>
            </a:r>
            <a:r>
              <a:rPr lang="tr-TR" sz="2800" b="1" dirty="0">
                <a:solidFill>
                  <a:srgbClr val="FF0000"/>
                </a:solidFill>
              </a:rPr>
              <a:t>CTRL+ Y </a:t>
            </a:r>
            <a:r>
              <a:rPr lang="tr-TR" sz="2800" dirty="0"/>
              <a:t>tuşlarıdır.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075D921-DE43-4A01-B1FA-362D1443D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135" y="3169214"/>
            <a:ext cx="856414" cy="6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27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2.5.9 Hücre, satır ve sütun silme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02543"/>
            <a:ext cx="6612556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Hücre Silme</a:t>
            </a:r>
            <a:r>
              <a:rPr lang="tr-TR" sz="2800" b="1" dirty="0"/>
              <a:t>: </a:t>
            </a:r>
            <a:r>
              <a:rPr lang="tr-TR" sz="2800" dirty="0"/>
              <a:t>Silmek istediğiniz hücrenin veya seçili hücrelerin herhangi birinin üzerinde farenizin sağ tuşu ile tıkladığınızda açılan menüden </a:t>
            </a:r>
            <a:r>
              <a:rPr lang="tr-TR" sz="2800" b="1" dirty="0">
                <a:solidFill>
                  <a:srgbClr val="227447"/>
                </a:solidFill>
              </a:rPr>
              <a:t>Sil</a:t>
            </a:r>
            <a:r>
              <a:rPr lang="tr-TR" sz="2800" b="1" dirty="0"/>
              <a:t> </a:t>
            </a:r>
            <a:r>
              <a:rPr lang="tr-TR" sz="2800" dirty="0"/>
              <a:t>seçeneğine tıkladığınızda </a:t>
            </a:r>
            <a:r>
              <a:rPr lang="tr-TR" sz="2800" dirty="0">
                <a:solidFill>
                  <a:srgbClr val="FF0000"/>
                </a:solidFill>
              </a:rPr>
              <a:t>Sil penceresi </a:t>
            </a:r>
            <a:r>
              <a:rPr lang="tr-TR" sz="2800" dirty="0"/>
              <a:t>ekrana gelecektir.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7A8BB30-8CED-4C48-B982-F80B40F94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4" r="79073" b="22137"/>
          <a:stretch/>
        </p:blipFill>
        <p:spPr>
          <a:xfrm>
            <a:off x="8096867" y="1492047"/>
            <a:ext cx="3406157" cy="5191271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EBF0344B-C4D8-4679-92DD-F56F836D7EE3}"/>
              </a:ext>
            </a:extLst>
          </p:cNvPr>
          <p:cNvSpPr/>
          <p:nvPr/>
        </p:nvSpPr>
        <p:spPr>
          <a:xfrm>
            <a:off x="8273845" y="4798142"/>
            <a:ext cx="2005781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128428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91DAADAA-C8CA-4FB0-A464-78D3D3256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842211"/>
            <a:ext cx="5253374" cy="5173578"/>
          </a:xfrm>
        </p:spPr>
        <p:txBody>
          <a:bodyPr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3. Biçimleme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3.1 Elektronik Tablo Biçimleme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3.1.1 Hücreleri Biçimleme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3.1.2 Hizalama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3.1.3 Biçim Kopyalama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3.1.4 Elektronik Tablo Biçimlendirme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3.1.5 Hücre Birleştirme/Bölme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/>
              <a:t>3.1.6 Kenarlık Ekleme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D6A746F0-5F10-41E1-BE41-99A0D2BC9299}"/>
              </a:ext>
            </a:extLst>
          </p:cNvPr>
          <p:cNvSpPr txBox="1">
            <a:spLocks/>
          </p:cNvSpPr>
          <p:nvPr/>
        </p:nvSpPr>
        <p:spPr>
          <a:xfrm>
            <a:off x="6737684" y="842211"/>
            <a:ext cx="4644189" cy="5486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800" dirty="0"/>
              <a:t>3.1.7 Sütun genişliği ayarlama</a:t>
            </a:r>
          </a:p>
          <a:p>
            <a:pPr marL="0" indent="0">
              <a:buNone/>
            </a:pPr>
            <a:r>
              <a:rPr lang="tr-TR" sz="2800" dirty="0"/>
              <a:t>3.1.8 Satır yüksekliği ayarlama</a:t>
            </a:r>
          </a:p>
          <a:p>
            <a:pPr marL="0" indent="0">
              <a:buNone/>
            </a:pPr>
            <a:r>
              <a:rPr lang="tr-TR" sz="2800" dirty="0"/>
              <a:t>3.1.9 Yazı tipi ayarlama</a:t>
            </a:r>
          </a:p>
          <a:p>
            <a:pPr marL="0" indent="0">
              <a:buNone/>
            </a:pPr>
            <a:r>
              <a:rPr lang="tr-TR" sz="2800" dirty="0"/>
              <a:t>3.1.10 Köprü Ekleme</a:t>
            </a:r>
          </a:p>
        </p:txBody>
      </p:sp>
    </p:spTree>
    <p:extLst>
      <p:ext uri="{BB962C8B-B14F-4D97-AF65-F5344CB8AC3E}">
        <p14:creationId xmlns:p14="http://schemas.microsoft.com/office/powerpoint/2010/main" val="2315421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6553561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Buradan silme işlemi sonrası hücrelerin durumlarını belirlemeniz gerekir.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durumlar; </a:t>
            </a:r>
            <a:r>
              <a:rPr lang="tr-TR" sz="2800" b="1" dirty="0">
                <a:solidFill>
                  <a:srgbClr val="FF0000"/>
                </a:solidFill>
              </a:rPr>
              <a:t>Hücreleri sola sürükle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Hücreleri yukarı sürükle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Tüm satırı </a:t>
            </a:r>
            <a:r>
              <a:rPr lang="tr-TR" sz="2800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Tüm sütun </a:t>
            </a:r>
            <a:r>
              <a:rPr lang="tr-TR" sz="2800" dirty="0"/>
              <a:t>olarak verilir.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durumlardan birini tıklayarak seçtikten sonra, </a:t>
            </a:r>
            <a:r>
              <a:rPr lang="tr-TR" sz="2800" b="1" dirty="0"/>
              <a:t>Tamam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düğmesi tıklanarak silme işlemi tamamlanır.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F219EA4-1056-4AD5-A21C-AD757C8C3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15" t="44298" r="61653" b="29452"/>
          <a:stretch/>
        </p:blipFill>
        <p:spPr>
          <a:xfrm>
            <a:off x="7905135" y="1917289"/>
            <a:ext cx="3741616" cy="393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40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Tüm satır veya tüm sütun seçeneği seçilirse hücrelerin bulunduğu tüm satır veya sütun, hücreyle birlikte silinecektir.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F219EA4-1056-4AD5-A21C-AD757C8C3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15" t="44298" r="61653" b="29452"/>
          <a:stretch/>
        </p:blipFill>
        <p:spPr>
          <a:xfrm>
            <a:off x="7905135" y="1917289"/>
            <a:ext cx="3741616" cy="393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88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68710"/>
            <a:ext cx="6391330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Satır ve Sütun Silme: </a:t>
            </a:r>
            <a:r>
              <a:rPr lang="tr-TR" sz="2800" dirty="0"/>
              <a:t>Bir tabloda bulunan herhangi bir satırı silmek için satır numarası üzerinde sağ 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menüden </a:t>
            </a:r>
            <a:r>
              <a:rPr lang="tr-TR" sz="2800" b="1" dirty="0">
                <a:solidFill>
                  <a:srgbClr val="FF0000"/>
                </a:solidFill>
              </a:rPr>
              <a:t>Sil</a:t>
            </a:r>
            <a:r>
              <a:rPr lang="tr-TR" sz="2800" b="1" dirty="0"/>
              <a:t> </a:t>
            </a:r>
            <a:r>
              <a:rPr lang="tr-TR" sz="2800" dirty="0"/>
              <a:t>seçeneğini seçtiğinizde seçilen satır silinecektir.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Aynı işlemi sütun silmek için silmek istediğiniz sütun harfine sağ tıklayarak tekrarlayabilirsiniz.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1364738-7F68-44D7-B03B-1E0F234580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134" r="79073" b="22137"/>
          <a:stretch/>
        </p:blipFill>
        <p:spPr>
          <a:xfrm>
            <a:off x="7875641" y="368710"/>
            <a:ext cx="3848609" cy="586560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4C1BFEFF-7871-4D62-916D-88C4CA033E2B}"/>
              </a:ext>
            </a:extLst>
          </p:cNvPr>
          <p:cNvSpPr/>
          <p:nvPr/>
        </p:nvSpPr>
        <p:spPr>
          <a:xfrm>
            <a:off x="8008374" y="4139380"/>
            <a:ext cx="2418736" cy="2998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312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2.5.10 Satır ve sütun ekleme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Satır eklemek için;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1. Aşağıdakilerden birini yapın: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>
                <a:solidFill>
                  <a:srgbClr val="7030A0"/>
                </a:solidFill>
              </a:rPr>
              <a:t>Tek satır eklemek için </a:t>
            </a:r>
            <a:r>
              <a:rPr lang="tr-TR" sz="2800" dirty="0"/>
              <a:t>üstüne yeni satır eklemek istediğiniz satırın tamamını ya da satırdaki bir hücreyi seçin.</a:t>
            </a:r>
          </a:p>
        </p:txBody>
      </p:sp>
    </p:spTree>
    <p:extLst>
      <p:ext uri="{BB962C8B-B14F-4D97-AF65-F5344CB8AC3E}">
        <p14:creationId xmlns:p14="http://schemas.microsoft.com/office/powerpoint/2010/main" val="6963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>
                <a:solidFill>
                  <a:srgbClr val="00B050"/>
                </a:solidFill>
              </a:rPr>
              <a:t>Birden çok satır eklemek için </a:t>
            </a:r>
            <a:r>
              <a:rPr lang="tr-TR" sz="2800" dirty="0"/>
              <a:t>üstüne satır eklemek istediğiniz satırları seçin. Eklemek istediğiniz satır sayısıyla aynı sayıda satır seçin. Örneğin, üç satır eklemek için üç satır seçin.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>
                <a:solidFill>
                  <a:srgbClr val="0070C0"/>
                </a:solidFill>
              </a:rPr>
              <a:t>Bitişik olmayan satırları </a:t>
            </a:r>
            <a:r>
              <a:rPr lang="tr-TR" sz="2800" dirty="0"/>
              <a:t>eklemek için, bitişik olmayan satırları seçtiğiniz sırada </a:t>
            </a:r>
            <a:r>
              <a:rPr lang="tr-TR" sz="2800" b="1" dirty="0">
                <a:solidFill>
                  <a:srgbClr val="FF0000"/>
                </a:solidFill>
              </a:rPr>
              <a:t>CTRL</a:t>
            </a:r>
            <a:r>
              <a:rPr lang="tr-TR" sz="2800" b="1" dirty="0"/>
              <a:t> </a:t>
            </a:r>
            <a:r>
              <a:rPr lang="tr-TR" sz="2800" dirty="0"/>
              <a:t>tuşunu basılı tutun.</a:t>
            </a:r>
          </a:p>
        </p:txBody>
      </p:sp>
    </p:spTree>
    <p:extLst>
      <p:ext uri="{BB962C8B-B14F-4D97-AF65-F5344CB8AC3E}">
        <p14:creationId xmlns:p14="http://schemas.microsoft.com/office/powerpoint/2010/main" val="810268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7069755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2. </a:t>
            </a:r>
            <a:r>
              <a:rPr lang="tr-TR" sz="2800" b="1" dirty="0">
                <a:solidFill>
                  <a:srgbClr val="C00000"/>
                </a:solidFill>
              </a:rPr>
              <a:t>Giriş</a:t>
            </a:r>
            <a:r>
              <a:rPr lang="tr-TR" sz="2800" b="1" dirty="0"/>
              <a:t> </a:t>
            </a:r>
            <a:r>
              <a:rPr lang="tr-TR" sz="2800" dirty="0"/>
              <a:t>sekmesinin </a:t>
            </a:r>
            <a:r>
              <a:rPr lang="tr-TR" sz="2800" b="1" dirty="0">
                <a:solidFill>
                  <a:srgbClr val="00B050"/>
                </a:solidFill>
              </a:rPr>
              <a:t>Hücreler</a:t>
            </a:r>
            <a:r>
              <a:rPr lang="tr-TR" sz="2800" b="1" dirty="0"/>
              <a:t> </a:t>
            </a:r>
            <a:r>
              <a:rPr lang="tr-TR" sz="2800" dirty="0"/>
              <a:t>grubunda, </a:t>
            </a:r>
            <a:r>
              <a:rPr lang="tr-TR" sz="2800" b="1" dirty="0" err="1"/>
              <a:t>Ekle</a:t>
            </a:r>
            <a:r>
              <a:rPr lang="tr-TR" sz="2800" dirty="0" err="1"/>
              <a:t>'nin</a:t>
            </a:r>
            <a:r>
              <a:rPr lang="tr-TR" sz="2800" dirty="0"/>
              <a:t> yanındaki oku tıklayın ve sonra da </a:t>
            </a:r>
            <a:r>
              <a:rPr lang="tr-TR" sz="2800" b="1" dirty="0"/>
              <a:t>Sayfa Satırları </a:t>
            </a:r>
            <a:r>
              <a:rPr lang="tr-TR" sz="2800" b="1" dirty="0" err="1"/>
              <a:t>Ekle</a:t>
            </a:r>
            <a:r>
              <a:rPr lang="tr-TR" sz="2800" dirty="0" err="1"/>
              <a:t>'yi</a:t>
            </a:r>
            <a:r>
              <a:rPr lang="tr-TR" sz="2800" dirty="0"/>
              <a:t>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B7B7232-87A0-47C6-8B26-4CBACFBFFA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936" b="67751"/>
          <a:stretch/>
        </p:blipFill>
        <p:spPr>
          <a:xfrm>
            <a:off x="3038167" y="2641634"/>
            <a:ext cx="7675127" cy="365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432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7069755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VEYA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Seçilen satırları </a:t>
            </a:r>
            <a:r>
              <a:rPr lang="tr-TR" sz="2800" dirty="0">
                <a:solidFill>
                  <a:srgbClr val="7030A0"/>
                </a:solidFill>
              </a:rPr>
              <a:t>sağ tıklayıp </a:t>
            </a:r>
            <a:r>
              <a:rPr lang="tr-TR" sz="2800" b="1" dirty="0"/>
              <a:t>Ekle </a:t>
            </a:r>
            <a:r>
              <a:rPr lang="tr-TR" sz="2800" dirty="0"/>
              <a:t>seçeneğini tıklayın ve açılan pencereden </a:t>
            </a:r>
            <a:r>
              <a:rPr lang="tr-TR" sz="2800" b="1" dirty="0"/>
              <a:t>Tüm Satır </a:t>
            </a:r>
            <a:r>
              <a:rPr lang="tr-TR" sz="2800" dirty="0"/>
              <a:t>seçeneğini tıklayarak seçin.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86A4AE9-414E-4B2B-851B-F2EF7E32C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214" y="3274142"/>
            <a:ext cx="3062046" cy="321514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C7AFE52-37ED-4F2E-96F7-BA7C2654CC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34" r="79073" b="22137"/>
          <a:stretch/>
        </p:blipFill>
        <p:spPr>
          <a:xfrm>
            <a:off x="8132164" y="623685"/>
            <a:ext cx="3848609" cy="5865605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B0792A3D-ED9A-44EB-B2DE-844FF761D90F}"/>
              </a:ext>
            </a:extLst>
          </p:cNvPr>
          <p:cNvSpPr/>
          <p:nvPr/>
        </p:nvSpPr>
        <p:spPr>
          <a:xfrm>
            <a:off x="8261637" y="4080387"/>
            <a:ext cx="2446053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658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Sütun eklemek için;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1. Aşağıdakilerden birini yapın: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400" dirty="0"/>
              <a:t> </a:t>
            </a:r>
            <a:r>
              <a:rPr lang="tr-TR" sz="2400" dirty="0">
                <a:solidFill>
                  <a:srgbClr val="7030A0"/>
                </a:solidFill>
              </a:rPr>
              <a:t>Tek bir sütun eklemek için </a:t>
            </a:r>
            <a:r>
              <a:rPr lang="tr-TR" sz="2400" dirty="0"/>
              <a:t>yeni sütun eklemek istediğiniz yerin hemen sağındaki sütunu veya bu sütundaki bir hücreyi seçin. Örneğin, B sütununun </a:t>
            </a:r>
            <a:r>
              <a:rPr lang="tr-TR" sz="2400" dirty="0">
                <a:solidFill>
                  <a:srgbClr val="0070C0"/>
                </a:solidFill>
              </a:rPr>
              <a:t>soluna</a:t>
            </a:r>
            <a:r>
              <a:rPr lang="tr-TR" sz="2400" dirty="0"/>
              <a:t> yeni bir sütun eklemek istiyorsanız, B sütunundaki bir hücreyi tıklayın.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400" dirty="0"/>
              <a:t> </a:t>
            </a:r>
            <a:r>
              <a:rPr lang="tr-TR" sz="2400" dirty="0">
                <a:solidFill>
                  <a:srgbClr val="00B050"/>
                </a:solidFill>
              </a:rPr>
              <a:t>Birden fazla sütun eklemek için </a:t>
            </a:r>
            <a:r>
              <a:rPr lang="tr-TR" sz="2400" dirty="0"/>
              <a:t>sütun eklemek istediğiniz yerin hemen sağındaki </a:t>
            </a:r>
            <a:r>
              <a:rPr lang="tr-TR" sz="2800" dirty="0"/>
              <a:t>sütunları seçin. Eklemek istediğiniz sütun sayısıyla aynı sayıda sütun seçin.</a:t>
            </a:r>
          </a:p>
        </p:txBody>
      </p:sp>
    </p:spTree>
    <p:extLst>
      <p:ext uri="{BB962C8B-B14F-4D97-AF65-F5344CB8AC3E}">
        <p14:creationId xmlns:p14="http://schemas.microsoft.com/office/powerpoint/2010/main" val="9459190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>
                <a:solidFill>
                  <a:srgbClr val="0070C0"/>
                </a:solidFill>
              </a:rPr>
              <a:t>Bitişik olmayan sütunları eklemek için </a:t>
            </a:r>
            <a:r>
              <a:rPr lang="tr-TR" sz="2800" dirty="0"/>
              <a:t>bitişik olmayan sütunları seçtiğiniz sırada </a:t>
            </a:r>
            <a:r>
              <a:rPr lang="tr-TR" sz="2800" dirty="0">
                <a:solidFill>
                  <a:srgbClr val="FF0000"/>
                </a:solidFill>
              </a:rPr>
              <a:t>CTRL</a:t>
            </a:r>
            <a:r>
              <a:rPr lang="tr-TR" sz="2800" dirty="0"/>
              <a:t> tuşunu basılı tutun.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2. </a:t>
            </a:r>
            <a:r>
              <a:rPr lang="tr-TR" sz="2800" b="1" dirty="0"/>
              <a:t>Giriş </a:t>
            </a:r>
            <a:r>
              <a:rPr lang="tr-TR" sz="2800" dirty="0"/>
              <a:t>sekmesinin </a:t>
            </a:r>
            <a:r>
              <a:rPr lang="tr-TR" sz="2800" b="1" dirty="0"/>
              <a:t>Hücreler </a:t>
            </a:r>
            <a:r>
              <a:rPr lang="tr-TR" sz="2800" dirty="0"/>
              <a:t>grubunda, </a:t>
            </a:r>
            <a:r>
              <a:rPr lang="tr-TR" sz="2800" b="1" dirty="0" err="1"/>
              <a:t>Ekle</a:t>
            </a:r>
            <a:r>
              <a:rPr lang="tr-TR" sz="2800" dirty="0" err="1"/>
              <a:t>'nin</a:t>
            </a:r>
            <a:r>
              <a:rPr lang="tr-TR" sz="2800" dirty="0"/>
              <a:t> yanındaki oku tıklayın ve sonra da </a:t>
            </a:r>
            <a:r>
              <a:rPr lang="tr-TR" sz="2800" b="1" dirty="0"/>
              <a:t>Sayfa Sütunları </a:t>
            </a:r>
            <a:r>
              <a:rPr lang="tr-TR" sz="2800" b="1" dirty="0" err="1"/>
              <a:t>Ekle</a:t>
            </a:r>
            <a:r>
              <a:rPr lang="tr-TR" sz="2800" dirty="0" err="1"/>
              <a:t>'yi</a:t>
            </a:r>
            <a:r>
              <a:rPr lang="tr-TR" sz="2800" dirty="0"/>
              <a:t> tıklayın.</a:t>
            </a:r>
          </a:p>
        </p:txBody>
      </p:sp>
    </p:spTree>
    <p:extLst>
      <p:ext uri="{BB962C8B-B14F-4D97-AF65-F5344CB8AC3E}">
        <p14:creationId xmlns:p14="http://schemas.microsoft.com/office/powerpoint/2010/main" val="3926084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7069755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2. </a:t>
            </a:r>
            <a:r>
              <a:rPr lang="tr-TR" sz="2800" b="1" dirty="0">
                <a:solidFill>
                  <a:srgbClr val="C00000"/>
                </a:solidFill>
              </a:rPr>
              <a:t>Giriş</a:t>
            </a:r>
            <a:r>
              <a:rPr lang="tr-TR" sz="2800" b="1" dirty="0"/>
              <a:t> </a:t>
            </a:r>
            <a:r>
              <a:rPr lang="tr-TR" sz="2800" dirty="0"/>
              <a:t>sekmesinin </a:t>
            </a:r>
            <a:r>
              <a:rPr lang="tr-TR" sz="2800" b="1" dirty="0">
                <a:solidFill>
                  <a:srgbClr val="00B050"/>
                </a:solidFill>
              </a:rPr>
              <a:t>Hücreler</a:t>
            </a:r>
            <a:r>
              <a:rPr lang="tr-TR" sz="2800" b="1" dirty="0"/>
              <a:t> </a:t>
            </a:r>
            <a:r>
              <a:rPr lang="tr-TR" sz="2800" dirty="0"/>
              <a:t>grubunda, </a:t>
            </a:r>
            <a:r>
              <a:rPr lang="tr-TR" sz="2800" b="1" dirty="0" err="1"/>
              <a:t>Ekle</a:t>
            </a:r>
            <a:r>
              <a:rPr lang="tr-TR" sz="2800" dirty="0" err="1"/>
              <a:t>'nin</a:t>
            </a:r>
            <a:r>
              <a:rPr lang="tr-TR" sz="2800" dirty="0"/>
              <a:t> yanındaki oku tıklayın ve sonra da </a:t>
            </a:r>
            <a:r>
              <a:rPr lang="tr-TR" sz="2800" b="1" dirty="0"/>
              <a:t>Sayfa Satırları </a:t>
            </a:r>
            <a:r>
              <a:rPr lang="tr-TR" sz="2800" b="1" dirty="0" err="1"/>
              <a:t>Ekle</a:t>
            </a:r>
            <a:r>
              <a:rPr lang="tr-TR" sz="2800" dirty="0" err="1"/>
              <a:t>'yi</a:t>
            </a:r>
            <a:r>
              <a:rPr lang="tr-TR" sz="2800" dirty="0"/>
              <a:t>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B7B7232-87A0-47C6-8B26-4CBACFBFFA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936" b="67751"/>
          <a:stretch/>
        </p:blipFill>
        <p:spPr>
          <a:xfrm>
            <a:off x="3038167" y="2641634"/>
            <a:ext cx="7675127" cy="365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8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91DAADAA-C8CA-4FB0-A464-78D3D3256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842211"/>
            <a:ext cx="5253374" cy="5173578"/>
          </a:xfrm>
        </p:spPr>
        <p:txBody>
          <a:bodyPr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3. Biçimleme</a:t>
            </a:r>
          </a:p>
          <a:p>
            <a:pPr marL="0" indent="0">
              <a:buNone/>
            </a:pPr>
            <a:r>
              <a:rPr lang="tr-TR" sz="2800" dirty="0">
                <a:solidFill>
                  <a:srgbClr val="00B050"/>
                </a:solidFill>
              </a:rPr>
              <a:t>3.2 Çalışma Sayfası Biçimleme</a:t>
            </a:r>
          </a:p>
          <a:p>
            <a:pPr marL="0" indent="0">
              <a:buNone/>
            </a:pPr>
            <a:r>
              <a:rPr lang="tr-TR" sz="2800" dirty="0"/>
              <a:t>3.2.1 İsim Değiştirme</a:t>
            </a:r>
          </a:p>
          <a:p>
            <a:pPr marL="0" indent="0">
              <a:buNone/>
            </a:pPr>
            <a:r>
              <a:rPr lang="tr-TR" sz="2800" dirty="0"/>
              <a:t>3.2.2 Renk Değiştirme</a:t>
            </a:r>
          </a:p>
          <a:p>
            <a:pPr marL="0" indent="0">
              <a:buNone/>
            </a:pPr>
            <a:r>
              <a:rPr lang="tr-TR" sz="2800" dirty="0"/>
              <a:t>3.2.3 Taşıma ve Kopyalama</a:t>
            </a:r>
          </a:p>
          <a:p>
            <a:pPr marL="0" indent="0">
              <a:buNone/>
            </a:pPr>
            <a:r>
              <a:rPr lang="tr-TR" sz="2800" dirty="0"/>
              <a:t>3.2.4 Gizleme veya Gösterme</a:t>
            </a:r>
          </a:p>
          <a:p>
            <a:pPr marL="0" indent="0">
              <a:buNone/>
            </a:pPr>
            <a:r>
              <a:rPr lang="tr-TR" sz="2800" dirty="0"/>
              <a:t>3.2.5 Çalışma Sayfası Ekleme</a:t>
            </a:r>
          </a:p>
          <a:p>
            <a:pPr marL="0" indent="0">
              <a:buNone/>
            </a:pPr>
            <a:r>
              <a:rPr lang="tr-TR" sz="2800" dirty="0"/>
              <a:t>3.2.6 Çalışma Sayfası Silme</a:t>
            </a:r>
          </a:p>
        </p:txBody>
      </p:sp>
    </p:spTree>
    <p:extLst>
      <p:ext uri="{BB962C8B-B14F-4D97-AF65-F5344CB8AC3E}">
        <p14:creationId xmlns:p14="http://schemas.microsoft.com/office/powerpoint/2010/main" val="2831294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VEYA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Seçilen satırları sağ tıklayıp </a:t>
            </a:r>
            <a:r>
              <a:rPr lang="tr-TR" sz="2800" b="1" dirty="0"/>
              <a:t>Ekle </a:t>
            </a:r>
            <a:r>
              <a:rPr lang="tr-TR" sz="2800" dirty="0"/>
              <a:t>seçeneğini tıklayın ve açılan pencereden </a:t>
            </a:r>
            <a:r>
              <a:rPr lang="tr-TR" sz="2800" b="1" dirty="0"/>
              <a:t>Tüm Sütun </a:t>
            </a:r>
            <a:r>
              <a:rPr lang="tr-TR" sz="2800" dirty="0"/>
              <a:t>seçeneğini tıklayarak seçin.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02ED06A-7E9E-489C-B7AA-85FD9D3CA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188" y="2351907"/>
            <a:ext cx="3757766" cy="394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94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2.5.11. Satır ve sütun gizleme/gösterme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02543"/>
            <a:ext cx="6391330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tabloda bulunan herhangi bir satırı gizlemek için gizlemek istediğiniz satır numarası üzerinde sağ tıklayın.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menüden </a:t>
            </a:r>
            <a:r>
              <a:rPr lang="tr-TR" sz="2800" b="1" dirty="0">
                <a:solidFill>
                  <a:srgbClr val="FF0000"/>
                </a:solidFill>
              </a:rPr>
              <a:t>Gizle</a:t>
            </a:r>
            <a:r>
              <a:rPr lang="tr-TR" sz="2800" b="1" dirty="0"/>
              <a:t> </a:t>
            </a:r>
            <a:r>
              <a:rPr lang="tr-TR" sz="2800" dirty="0"/>
              <a:t>seçeneğini seçtiğinizde seçilen satır gizlenecektir.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42EB521-95A1-4DAE-B665-2C285FBE66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4" r="79073" b="22137"/>
          <a:stretch/>
        </p:blipFill>
        <p:spPr>
          <a:xfrm>
            <a:off x="8132165" y="1578077"/>
            <a:ext cx="3222402" cy="4911213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B5EFD070-109E-41B0-BBDF-AAC007983E69}"/>
              </a:ext>
            </a:extLst>
          </p:cNvPr>
          <p:cNvSpPr/>
          <p:nvPr/>
        </p:nvSpPr>
        <p:spPr>
          <a:xfrm>
            <a:off x="8273845" y="5791200"/>
            <a:ext cx="2005781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55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Aynı şekilde sütun gizlemek istediğinizde de gizlemek istediğiniz sütun harfinin üzerinde sağ tıklayıp açılan menüden </a:t>
            </a:r>
            <a:r>
              <a:rPr lang="tr-TR" sz="2800" b="1" dirty="0"/>
              <a:t>Gizle </a:t>
            </a:r>
            <a:r>
              <a:rPr lang="tr-TR" sz="2800" dirty="0"/>
              <a:t>komutunu seçeniz.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işlemden seçtiğiniz sütun gizlenecektir.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sonra aynı menülerden </a:t>
            </a:r>
            <a:r>
              <a:rPr lang="tr-TR" sz="2800" b="1" dirty="0">
                <a:solidFill>
                  <a:srgbClr val="FF0000"/>
                </a:solidFill>
              </a:rPr>
              <a:t>Göster</a:t>
            </a:r>
            <a:r>
              <a:rPr lang="tr-TR" sz="2800" b="1" dirty="0"/>
              <a:t> </a:t>
            </a:r>
            <a:r>
              <a:rPr lang="tr-TR" sz="2800" dirty="0"/>
              <a:t>seçeneğini seçerek gizlediğiniz ögeleri tekrar gösterebilirsiniz.</a:t>
            </a:r>
          </a:p>
        </p:txBody>
      </p:sp>
    </p:spTree>
    <p:extLst>
      <p:ext uri="{BB962C8B-B14F-4D97-AF65-F5344CB8AC3E}">
        <p14:creationId xmlns:p14="http://schemas.microsoft.com/office/powerpoint/2010/main" val="40207727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2.5.12 Arama ve değiştirme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Zamanla oluşturduğunuz tablolar çoğalır ve bazen içinden istediğiniz veriye ulaşmak hayli zaman alır.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gibi durumlarda elektronik tablolama programının </a:t>
            </a:r>
            <a:r>
              <a:rPr lang="tr-TR" sz="2800" dirty="0">
                <a:solidFill>
                  <a:srgbClr val="FF0000"/>
                </a:solidFill>
              </a:rPr>
              <a:t>bul</a:t>
            </a:r>
            <a:r>
              <a:rPr lang="tr-TR" sz="2800" dirty="0"/>
              <a:t> seçeneği, işinizi oldukça kolaylaştırır. </a:t>
            </a:r>
          </a:p>
        </p:txBody>
      </p:sp>
    </p:spTree>
    <p:extLst>
      <p:ext uri="{BB962C8B-B14F-4D97-AF65-F5344CB8AC3E}">
        <p14:creationId xmlns:p14="http://schemas.microsoft.com/office/powerpoint/2010/main" val="58119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Giriş </a:t>
            </a:r>
            <a:r>
              <a:rPr lang="tr-TR" sz="2800" dirty="0"/>
              <a:t>sekmesinin Düzenleme bölümünde yer alan </a:t>
            </a:r>
            <a:r>
              <a:rPr lang="tr-TR" sz="2800" b="1" dirty="0"/>
              <a:t>Bul ve Seç </a:t>
            </a:r>
            <a:r>
              <a:rPr lang="tr-TR" sz="2800" dirty="0"/>
              <a:t>açılır menüsünden </a:t>
            </a:r>
            <a:r>
              <a:rPr lang="tr-TR" sz="2800" b="1" dirty="0"/>
              <a:t>Bul </a:t>
            </a:r>
            <a:r>
              <a:rPr lang="tr-TR" sz="2800" dirty="0"/>
              <a:t>(</a:t>
            </a:r>
            <a:r>
              <a:rPr lang="tr-TR" sz="2800" b="1" dirty="0" err="1">
                <a:solidFill>
                  <a:srgbClr val="FF0000"/>
                </a:solidFill>
              </a:rPr>
              <a:t>Ctrl+F</a:t>
            </a:r>
            <a:r>
              <a:rPr lang="tr-TR" sz="2800" dirty="0"/>
              <a:t>) seçeneğini tıkladığınızda ekrana, </a:t>
            </a:r>
            <a:r>
              <a:rPr lang="tr-TR" sz="2800" b="1" dirty="0"/>
              <a:t>Bul ve Değiştir </a:t>
            </a:r>
            <a:r>
              <a:rPr lang="tr-TR" sz="2800" dirty="0"/>
              <a:t>penceresi gelir.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815D1A4-EC20-4F66-8A92-B1C0DD53BA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476" t="3116" b="45804"/>
          <a:stretch/>
        </p:blipFill>
        <p:spPr>
          <a:xfrm>
            <a:off x="7242836" y="1622323"/>
            <a:ext cx="3580343" cy="500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966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Aranan kutusuna</a:t>
            </a:r>
            <a:r>
              <a:rPr lang="tr-TR" sz="2800" dirty="0"/>
              <a:t>, bulmak istediğiniz kelimeyi yazarak arama yapabilirsiniz.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3207981-690C-4BBB-B4D2-3D7056F4D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540" r="53064" b="37413"/>
          <a:stretch/>
        </p:blipFill>
        <p:spPr>
          <a:xfrm>
            <a:off x="967061" y="2153264"/>
            <a:ext cx="10257877" cy="356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788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 bulunan değer, yeni bir değerle değiştirilecekse </a:t>
            </a:r>
            <a:r>
              <a:rPr lang="tr-TR" sz="2800" b="1" dirty="0">
                <a:solidFill>
                  <a:srgbClr val="FF0000"/>
                </a:solidFill>
              </a:rPr>
              <a:t>Değiştir </a:t>
            </a:r>
            <a:r>
              <a:rPr lang="tr-TR" sz="2800" dirty="0"/>
              <a:t>sekmesine geçilerek </a:t>
            </a:r>
            <a:r>
              <a:rPr lang="tr-TR" sz="2800" dirty="0">
                <a:solidFill>
                  <a:srgbClr val="FF0000"/>
                </a:solidFill>
              </a:rPr>
              <a:t>Aranan</a:t>
            </a:r>
            <a:r>
              <a:rPr lang="tr-TR" sz="2800" dirty="0"/>
              <a:t> kutusuna değiştirilecek değer, </a:t>
            </a:r>
            <a:r>
              <a:rPr lang="tr-TR" sz="2800" dirty="0">
                <a:solidFill>
                  <a:srgbClr val="0070C0"/>
                </a:solidFill>
              </a:rPr>
              <a:t>Yeni Değer </a:t>
            </a:r>
            <a:r>
              <a:rPr lang="tr-TR" sz="2800" dirty="0"/>
              <a:t>kutusuna ise yeni değer yazılır.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sayede bulunan değerler, aynı zamanda belirlediğiniz yeni değerlerle değiştirilir.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525FAAC-A014-404E-B9BF-BE69F5BABF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592" r="53306" b="34831"/>
          <a:stretch/>
        </p:blipFill>
        <p:spPr>
          <a:xfrm>
            <a:off x="2869028" y="3646878"/>
            <a:ext cx="6453943" cy="284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338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D0FDB47-C29E-47FB-A3C1-38D78D74FE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8" r="16532" b="7850"/>
          <a:stretch/>
        </p:blipFill>
        <p:spPr>
          <a:xfrm>
            <a:off x="3622802" y="1347564"/>
            <a:ext cx="6387130" cy="4902387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2.5.13 Otomatik düzeltme</a:t>
            </a:r>
          </a:p>
        </p:txBody>
      </p:sp>
      <p:sp>
        <p:nvSpPr>
          <p:cNvPr id="15" name="Konuşma Balonu: Köşeleri Yuvarlanmış Dikdörtgen 14">
            <a:extLst>
              <a:ext uri="{FF2B5EF4-FFF2-40B4-BE49-F238E27FC236}">
                <a16:creationId xmlns:a16="http://schemas.microsoft.com/office/drawing/2014/main" id="{534B9222-1300-4230-9E18-739A8953E3DE}"/>
              </a:ext>
            </a:extLst>
          </p:cNvPr>
          <p:cNvSpPr/>
          <p:nvPr/>
        </p:nvSpPr>
        <p:spPr>
          <a:xfrm>
            <a:off x="5107079" y="3135945"/>
            <a:ext cx="5235677" cy="1755058"/>
          </a:xfrm>
          <a:prstGeom prst="wedgeRoundRectCallout">
            <a:avLst>
              <a:gd name="adj1" fmla="val 18563"/>
              <a:gd name="adj2" fmla="val -802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3. </a:t>
            </a:r>
            <a:r>
              <a:rPr lang="tr-TR" sz="2800" b="1" dirty="0">
                <a:solidFill>
                  <a:schemeClr val="tx2"/>
                </a:solidFill>
              </a:rPr>
              <a:t>Otomatik Düzeltme Seçenekleri </a:t>
            </a:r>
            <a:r>
              <a:rPr lang="tr-TR" sz="2800" dirty="0">
                <a:solidFill>
                  <a:schemeClr val="tx2"/>
                </a:solidFill>
              </a:rPr>
              <a:t>düğmesini tıklayın.</a:t>
            </a:r>
          </a:p>
        </p:txBody>
      </p:sp>
      <p:sp>
        <p:nvSpPr>
          <p:cNvPr id="16" name="Konuşma Balonu: Oval 15">
            <a:extLst>
              <a:ext uri="{FF2B5EF4-FFF2-40B4-BE49-F238E27FC236}">
                <a16:creationId xmlns:a16="http://schemas.microsoft.com/office/drawing/2014/main" id="{F0379CF3-4509-464B-A7D5-8566AC467B6A}"/>
              </a:ext>
            </a:extLst>
          </p:cNvPr>
          <p:cNvSpPr/>
          <p:nvPr/>
        </p:nvSpPr>
        <p:spPr>
          <a:xfrm>
            <a:off x="133042" y="2044605"/>
            <a:ext cx="3686790" cy="3160095"/>
          </a:xfrm>
          <a:prstGeom prst="wedgeEllipseCallout">
            <a:avLst>
              <a:gd name="adj1" fmla="val 48719"/>
              <a:gd name="adj2" fmla="val -4424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2. Açılan pencerede </a:t>
            </a:r>
            <a:r>
              <a:rPr lang="tr-TR" sz="2800" b="1" dirty="0">
                <a:solidFill>
                  <a:schemeClr val="tx2"/>
                </a:solidFill>
              </a:rPr>
              <a:t>Yazım </a:t>
            </a:r>
            <a:r>
              <a:rPr lang="tr-TR" sz="2800" b="1" dirty="0" err="1">
                <a:solidFill>
                  <a:schemeClr val="tx2"/>
                </a:solidFill>
              </a:rPr>
              <a:t>Deneteleme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seçeneğini tıklayın.</a:t>
            </a:r>
          </a:p>
        </p:txBody>
      </p:sp>
      <p:sp>
        <p:nvSpPr>
          <p:cNvPr id="17" name="Konuşma Balonu: Köşeleri Yuvarlanmış Dikdörtgen 16">
            <a:extLst>
              <a:ext uri="{FF2B5EF4-FFF2-40B4-BE49-F238E27FC236}">
                <a16:creationId xmlns:a16="http://schemas.microsoft.com/office/drawing/2014/main" id="{A4C7425B-8D65-46EF-BF4F-32D13472F71A}"/>
              </a:ext>
            </a:extLst>
          </p:cNvPr>
          <p:cNvSpPr/>
          <p:nvPr/>
        </p:nvSpPr>
        <p:spPr>
          <a:xfrm>
            <a:off x="1472534" y="5709720"/>
            <a:ext cx="8229600" cy="870155"/>
          </a:xfrm>
          <a:prstGeom prst="wedgeRoundRectCallout">
            <a:avLst>
              <a:gd name="adj1" fmla="val 65905"/>
              <a:gd name="adj2" fmla="val -212"/>
              <a:gd name="adj3" fmla="val 16667"/>
            </a:avLst>
          </a:prstGeom>
          <a:solidFill>
            <a:srgbClr val="2274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bg1"/>
                </a:solidFill>
              </a:rPr>
              <a:t>1. </a:t>
            </a:r>
            <a:r>
              <a:rPr lang="tr-TR" sz="2800" b="1" dirty="0">
                <a:solidFill>
                  <a:schemeClr val="bg1"/>
                </a:solidFill>
              </a:rPr>
              <a:t>Dosya </a:t>
            </a:r>
            <a:r>
              <a:rPr lang="tr-TR" sz="2800" dirty="0">
                <a:solidFill>
                  <a:schemeClr val="bg1"/>
                </a:solidFill>
              </a:rPr>
              <a:t>sekmesini ve sonra da </a:t>
            </a:r>
            <a:r>
              <a:rPr lang="tr-TR" sz="2800" b="1" dirty="0" err="1">
                <a:solidFill>
                  <a:schemeClr val="bg1"/>
                </a:solidFill>
              </a:rPr>
              <a:t>Seçenekler</a:t>
            </a:r>
            <a:r>
              <a:rPr lang="tr-TR" sz="2800" dirty="0" err="1">
                <a:solidFill>
                  <a:schemeClr val="bg1"/>
                </a:solidFill>
              </a:rPr>
              <a:t>’i</a:t>
            </a:r>
            <a:r>
              <a:rPr lang="tr-TR" sz="2800" dirty="0">
                <a:solidFill>
                  <a:schemeClr val="bg1"/>
                </a:solidFill>
              </a:rPr>
              <a:t> tıklayın.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271369C-0F62-4026-8929-7AC2F3966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0806" b="16728"/>
          <a:stretch/>
        </p:blipFill>
        <p:spPr>
          <a:xfrm>
            <a:off x="10675581" y="171279"/>
            <a:ext cx="1207064" cy="614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545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19748BD-A157-4394-9187-6327A824E2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58" t="26225" r="52943" b="17833"/>
          <a:stretch/>
        </p:blipFill>
        <p:spPr>
          <a:xfrm>
            <a:off x="4822721" y="560439"/>
            <a:ext cx="5891585" cy="5737122"/>
          </a:xfrm>
          <a:prstGeom prst="rect">
            <a:avLst/>
          </a:prstGeom>
        </p:spPr>
      </p:pic>
      <p:sp>
        <p:nvSpPr>
          <p:cNvPr id="6" name="Konuşma Balonu: Köşeleri Yuvarlanmış Dikdörtgen 5">
            <a:extLst>
              <a:ext uri="{FF2B5EF4-FFF2-40B4-BE49-F238E27FC236}">
                <a16:creationId xmlns:a16="http://schemas.microsoft.com/office/drawing/2014/main" id="{0D813B0A-ACF1-4B21-82B8-5B30C110460B}"/>
              </a:ext>
            </a:extLst>
          </p:cNvPr>
          <p:cNvSpPr/>
          <p:nvPr/>
        </p:nvSpPr>
        <p:spPr>
          <a:xfrm>
            <a:off x="294968" y="1799304"/>
            <a:ext cx="4159045" cy="2566219"/>
          </a:xfrm>
          <a:prstGeom prst="wedgeRoundRectCallout">
            <a:avLst>
              <a:gd name="adj1" fmla="val 69947"/>
              <a:gd name="adj2" fmla="val 935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4. </a:t>
            </a:r>
            <a:r>
              <a:rPr lang="tr-TR" sz="2800" b="1" dirty="0">
                <a:solidFill>
                  <a:schemeClr val="tx2"/>
                </a:solidFill>
              </a:rPr>
              <a:t>Otomatik Düzelt </a:t>
            </a:r>
            <a:r>
              <a:rPr lang="tr-TR" sz="2800" dirty="0">
                <a:solidFill>
                  <a:schemeClr val="tx2"/>
                </a:solidFill>
              </a:rPr>
              <a:t>penceresinde </a:t>
            </a:r>
            <a:r>
              <a:rPr lang="tr-TR" sz="2800" b="1" dirty="0">
                <a:solidFill>
                  <a:schemeClr val="tx2"/>
                </a:solidFill>
              </a:rPr>
              <a:t>“</a:t>
            </a:r>
            <a:r>
              <a:rPr lang="tr-TR" sz="2800" dirty="0">
                <a:solidFill>
                  <a:srgbClr val="FF0000"/>
                </a:solidFill>
              </a:rPr>
              <a:t>Metni yazarken değiştir</a:t>
            </a:r>
            <a:r>
              <a:rPr lang="tr-TR" sz="2800" dirty="0">
                <a:solidFill>
                  <a:schemeClr val="tx2"/>
                </a:solidFill>
              </a:rPr>
              <a:t>” onay kutusunun seçili olduğundan emin olun.</a:t>
            </a:r>
          </a:p>
        </p:txBody>
      </p:sp>
    </p:spTree>
    <p:extLst>
      <p:ext uri="{BB962C8B-B14F-4D97-AF65-F5344CB8AC3E}">
        <p14:creationId xmlns:p14="http://schemas.microsoft.com/office/powerpoint/2010/main" val="30982547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5. </a:t>
            </a:r>
            <a:r>
              <a:rPr lang="tr-TR" sz="2800" b="1" dirty="0"/>
              <a:t>Değiştirilen </a:t>
            </a:r>
            <a:r>
              <a:rPr lang="tr-TR" sz="2800" dirty="0"/>
              <a:t>kutusuna genellikle yanlış yazdığınız sözcüğü veya tümceciği yazın; örneğin </a:t>
            </a:r>
            <a:r>
              <a:rPr lang="tr-TR" sz="2800" dirty="0" err="1"/>
              <a:t>uluslarararası</a:t>
            </a:r>
            <a:r>
              <a:rPr lang="tr-TR" sz="2800" dirty="0"/>
              <a:t> yazabilirsiniz.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6. </a:t>
            </a:r>
            <a:r>
              <a:rPr lang="tr-TR" sz="2800" b="1" dirty="0"/>
              <a:t>Yerine (Şununla) </a:t>
            </a:r>
            <a:r>
              <a:rPr lang="tr-TR" sz="2800" dirty="0"/>
              <a:t>kutusuna sözcüğün doğru yazımını yazın; örneğin uluslararası yazın.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7. </a:t>
            </a:r>
            <a:r>
              <a:rPr lang="tr-TR" sz="2800" b="1" dirty="0"/>
              <a:t>Ekle </a:t>
            </a:r>
            <a:r>
              <a:rPr lang="tr-TR" sz="2800" dirty="0"/>
              <a:t>seçeneğini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8. 2 kez </a:t>
            </a:r>
            <a:r>
              <a:rPr lang="tr-TR" sz="2800" b="1" dirty="0"/>
              <a:t>Tamam </a:t>
            </a:r>
            <a:r>
              <a:rPr lang="tr-TR" sz="2800" dirty="0"/>
              <a:t>düğmesini tıklayın.</a:t>
            </a:r>
          </a:p>
        </p:txBody>
      </p:sp>
    </p:spTree>
    <p:extLst>
      <p:ext uri="{BB962C8B-B14F-4D97-AF65-F5344CB8AC3E}">
        <p14:creationId xmlns:p14="http://schemas.microsoft.com/office/powerpoint/2010/main" val="43637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2.5.4. Sıralama yapma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Excel’in sık kullanılan uygulamalarından birisi olan </a:t>
            </a:r>
            <a:r>
              <a:rPr lang="tr-TR" sz="2800" dirty="0">
                <a:solidFill>
                  <a:srgbClr val="FF0000"/>
                </a:solidFill>
              </a:rPr>
              <a:t>Sıralama özelliği</a:t>
            </a:r>
            <a:r>
              <a:rPr lang="tr-TR" sz="2800" dirty="0"/>
              <a:t> sayesinde tabloları ister </a:t>
            </a:r>
            <a:r>
              <a:rPr lang="tr-TR" sz="2800" dirty="0">
                <a:solidFill>
                  <a:srgbClr val="0070C0"/>
                </a:solidFill>
              </a:rPr>
              <a:t>tek sütuna göre</a:t>
            </a:r>
            <a:r>
              <a:rPr lang="tr-TR" sz="2800" dirty="0"/>
              <a:t>, yani bir sütundaki verilere göre, isterseniz </a:t>
            </a:r>
            <a:r>
              <a:rPr lang="tr-TR" sz="2800" dirty="0">
                <a:solidFill>
                  <a:srgbClr val="00B050"/>
                </a:solidFill>
              </a:rPr>
              <a:t>birden fazla sütundaki </a:t>
            </a:r>
            <a:r>
              <a:rPr lang="tr-TR" sz="2800" dirty="0"/>
              <a:t>verilere göre sıralayabilirsiniz.</a:t>
            </a:r>
          </a:p>
        </p:txBody>
      </p:sp>
    </p:spTree>
    <p:extLst>
      <p:ext uri="{BB962C8B-B14F-4D97-AF65-F5344CB8AC3E}">
        <p14:creationId xmlns:p14="http://schemas.microsoft.com/office/powerpoint/2010/main" val="338660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2.5.14 Simge ekleme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1 Simgeyi eklemek istediğiniz yeri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 </a:t>
            </a:r>
            <a:r>
              <a:rPr lang="tr-TR" sz="2800" b="1" dirty="0"/>
              <a:t>Ekle </a:t>
            </a:r>
            <a:r>
              <a:rPr lang="tr-TR" sz="2800" dirty="0"/>
              <a:t>menüsünden </a:t>
            </a:r>
            <a:r>
              <a:rPr lang="tr-TR" sz="2800" b="1" dirty="0">
                <a:solidFill>
                  <a:srgbClr val="FF0000"/>
                </a:solidFill>
              </a:rPr>
              <a:t>Simge</a:t>
            </a:r>
            <a:r>
              <a:rPr lang="tr-TR" sz="2800" dirty="0">
                <a:solidFill>
                  <a:srgbClr val="FF0000"/>
                </a:solidFill>
              </a:rPr>
              <a:t>'yi</a:t>
            </a:r>
            <a:r>
              <a:rPr lang="tr-TR" sz="2800" dirty="0"/>
              <a:t> tıklayın.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D62F005-E2DE-4FC4-98BE-BE19856806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380" r="6612" b="64523"/>
          <a:stretch/>
        </p:blipFill>
        <p:spPr>
          <a:xfrm>
            <a:off x="8465574" y="1647619"/>
            <a:ext cx="2625573" cy="475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9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492915C-C773-459B-9FC2-959F5E3A3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912" y="368710"/>
            <a:ext cx="8785777" cy="6196117"/>
          </a:xfrm>
          <a:prstGeom prst="rect">
            <a:avLst/>
          </a:prstGeom>
        </p:spPr>
      </p:pic>
      <p:sp>
        <p:nvSpPr>
          <p:cNvPr id="6" name="Konuşma Balonu: Dikdörtgen 5">
            <a:extLst>
              <a:ext uri="{FF2B5EF4-FFF2-40B4-BE49-F238E27FC236}">
                <a16:creationId xmlns:a16="http://schemas.microsoft.com/office/drawing/2014/main" id="{D9CFF5B2-B77B-4002-A083-32467BA4AFC7}"/>
              </a:ext>
            </a:extLst>
          </p:cNvPr>
          <p:cNvSpPr/>
          <p:nvPr/>
        </p:nvSpPr>
        <p:spPr>
          <a:xfrm>
            <a:off x="693174" y="2831689"/>
            <a:ext cx="2271252" cy="2698955"/>
          </a:xfrm>
          <a:prstGeom prst="wedgeRectCallout">
            <a:avLst>
              <a:gd name="adj1" fmla="val 65001"/>
              <a:gd name="adj2" fmla="val -9197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3 </a:t>
            </a:r>
            <a:r>
              <a:rPr lang="tr-TR" sz="2800" b="1" dirty="0">
                <a:solidFill>
                  <a:schemeClr val="tx2"/>
                </a:solidFill>
              </a:rPr>
              <a:t>Yazı tipi </a:t>
            </a:r>
            <a:r>
              <a:rPr lang="tr-TR" sz="2800" dirty="0">
                <a:solidFill>
                  <a:schemeClr val="tx2"/>
                </a:solidFill>
              </a:rPr>
              <a:t>kutusunda istediğiniz yazı tipini tıklayın.</a:t>
            </a:r>
          </a:p>
        </p:txBody>
      </p:sp>
      <p:sp>
        <p:nvSpPr>
          <p:cNvPr id="7" name="Konuşma Balonu: Köşeleri Yuvarlanmış Dikdörtgen 6">
            <a:extLst>
              <a:ext uri="{FF2B5EF4-FFF2-40B4-BE49-F238E27FC236}">
                <a16:creationId xmlns:a16="http://schemas.microsoft.com/office/drawing/2014/main" id="{555CAF5F-FEC3-4FA8-9CFD-5B22AA454D98}"/>
              </a:ext>
            </a:extLst>
          </p:cNvPr>
          <p:cNvSpPr/>
          <p:nvPr/>
        </p:nvSpPr>
        <p:spPr>
          <a:xfrm>
            <a:off x="5667756" y="847134"/>
            <a:ext cx="3141406" cy="2123768"/>
          </a:xfrm>
          <a:prstGeom prst="wedgeRoundRectCallout">
            <a:avLst>
              <a:gd name="adj1" fmla="val -53228"/>
              <a:gd name="adj2" fmla="val 13055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4 Eklemek istediğiniz simgeyi çift tıklayın.</a:t>
            </a:r>
          </a:p>
        </p:txBody>
      </p:sp>
      <p:sp>
        <p:nvSpPr>
          <p:cNvPr id="8" name="Konuşma Balonu: Köşeleri Yuvarlanmış Dikdörtgen 7">
            <a:extLst>
              <a:ext uri="{FF2B5EF4-FFF2-40B4-BE49-F238E27FC236}">
                <a16:creationId xmlns:a16="http://schemas.microsoft.com/office/drawing/2014/main" id="{7D4046DC-38D6-4D4F-8EA8-788624F9A330}"/>
              </a:ext>
            </a:extLst>
          </p:cNvPr>
          <p:cNvSpPr/>
          <p:nvPr/>
        </p:nvSpPr>
        <p:spPr>
          <a:xfrm>
            <a:off x="8064369" y="3959044"/>
            <a:ext cx="3082413" cy="1350375"/>
          </a:xfrm>
          <a:prstGeom prst="wedgeRoundRectCallout">
            <a:avLst>
              <a:gd name="adj1" fmla="val 60507"/>
              <a:gd name="adj2" fmla="val -2780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5 </a:t>
            </a:r>
            <a:r>
              <a:rPr lang="tr-TR" sz="2800" b="1" dirty="0" err="1"/>
              <a:t>Kapat</a:t>
            </a:r>
            <a:r>
              <a:rPr lang="tr-TR" sz="2800" dirty="0" err="1"/>
              <a:t>'ı</a:t>
            </a:r>
            <a:r>
              <a:rPr lang="tr-TR" sz="2800" dirty="0"/>
              <a:t> tıklayın.</a:t>
            </a:r>
          </a:p>
        </p:txBody>
      </p:sp>
    </p:spTree>
    <p:extLst>
      <p:ext uri="{BB962C8B-B14F-4D97-AF65-F5344CB8AC3E}">
        <p14:creationId xmlns:p14="http://schemas.microsoft.com/office/powerpoint/2010/main" val="33265279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2.6. Yazım kontrolü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1. </a:t>
            </a:r>
            <a:r>
              <a:rPr lang="tr-TR" sz="2800" b="1" dirty="0"/>
              <a:t>Gözden Geçir </a:t>
            </a:r>
            <a:r>
              <a:rPr lang="tr-TR" sz="2800" dirty="0"/>
              <a:t>sekmesinde, Yazım Denetleme grubunda </a:t>
            </a:r>
            <a:r>
              <a:rPr lang="tr-TR" sz="2800" b="1" dirty="0"/>
              <a:t>Yazım </a:t>
            </a:r>
            <a:r>
              <a:rPr lang="tr-TR" sz="2800" b="1" dirty="0" err="1"/>
              <a:t>Denetimi'</a:t>
            </a:r>
            <a:r>
              <a:rPr lang="tr-TR" sz="2800" dirty="0" err="1"/>
              <a:t>ni</a:t>
            </a:r>
            <a:r>
              <a:rPr lang="tr-TR" sz="2800" dirty="0"/>
              <a:t> tıklayın.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156B1F8-CEF1-41F5-B1D4-75BFEE751F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536" b="73990"/>
          <a:stretch/>
        </p:blipFill>
        <p:spPr>
          <a:xfrm>
            <a:off x="867697" y="3428999"/>
            <a:ext cx="10794814" cy="2411361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75EF7F3A-BAA4-4FAA-B9D1-835B0C7B00F3}"/>
              </a:ext>
            </a:extLst>
          </p:cNvPr>
          <p:cNvSpPr/>
          <p:nvPr/>
        </p:nvSpPr>
        <p:spPr>
          <a:xfrm>
            <a:off x="867697" y="4159045"/>
            <a:ext cx="769374" cy="11798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47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2. Program </a:t>
            </a:r>
            <a:r>
              <a:rPr lang="tr-TR" sz="2800" dirty="0">
                <a:solidFill>
                  <a:srgbClr val="FF0000"/>
                </a:solidFill>
              </a:rPr>
              <a:t>yazım hataları bulursa</a:t>
            </a:r>
            <a:r>
              <a:rPr lang="tr-TR" sz="2800" dirty="0"/>
              <a:t>, yazım denetleyicisinin bulduğu ilk yazım hatasıyla bir iletişim kutusu ya da görev bölmesi görüntülenir.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3. Yazım hatası olan her sözcük düzeltildikten sonra program bir sonraki yanlış yazılmış sözcüğe işaret koyar; böylece ne yapacağınıza karar verebilirsiniz.</a:t>
            </a:r>
          </a:p>
        </p:txBody>
      </p:sp>
    </p:spTree>
    <p:extLst>
      <p:ext uri="{BB962C8B-B14F-4D97-AF65-F5344CB8AC3E}">
        <p14:creationId xmlns:p14="http://schemas.microsoft.com/office/powerpoint/2010/main" val="6010277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2.7. Çalışma kitabını kaydetme</a:t>
            </a:r>
            <a:endParaRPr lang="tr-TR" sz="44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Çalışma kitabını kaydetmek için yazılımın </a:t>
            </a:r>
            <a:r>
              <a:rPr lang="tr-TR" sz="2800" b="1" dirty="0"/>
              <a:t>Dosya </a:t>
            </a:r>
            <a:r>
              <a:rPr lang="tr-TR" sz="2800" dirty="0"/>
              <a:t>menüsünden </a:t>
            </a:r>
            <a:r>
              <a:rPr lang="tr-TR" sz="2800" b="1" dirty="0"/>
              <a:t>Kaydet </a:t>
            </a:r>
            <a:r>
              <a:rPr lang="tr-TR" sz="2800" dirty="0"/>
              <a:t>(</a:t>
            </a:r>
            <a:r>
              <a:rPr lang="tr-TR" sz="2800" dirty="0" err="1">
                <a:solidFill>
                  <a:srgbClr val="FF0000"/>
                </a:solidFill>
              </a:rPr>
              <a:t>Ctrl+S</a:t>
            </a:r>
            <a:r>
              <a:rPr lang="tr-TR" sz="2800" dirty="0"/>
              <a:t>) seçeneği 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Kitap ilk kez kaydediliyorsa ekrana farklı kaydet penceresi gelir.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pencere yardımıyla çalışma kitabını kaydedeceğiniz sürücüyü ve kitabınıza vereceğiniz ismi belirleyebilirsiniz. </a:t>
            </a:r>
          </a:p>
        </p:txBody>
      </p:sp>
    </p:spTree>
    <p:extLst>
      <p:ext uri="{BB962C8B-B14F-4D97-AF65-F5344CB8AC3E}">
        <p14:creationId xmlns:p14="http://schemas.microsoft.com/office/powerpoint/2010/main" val="58224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AA3F8E1-903E-43B9-8E24-66B5E262C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8E26F8D-7C3E-4BD7-A318-D43FE3FBA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236" y="1190624"/>
            <a:ext cx="6010275" cy="4476750"/>
          </a:xfrm>
          <a:prstGeom prst="rect">
            <a:avLst/>
          </a:prstGeom>
        </p:spPr>
      </p:pic>
      <p:sp>
        <p:nvSpPr>
          <p:cNvPr id="8" name="Ok: Sağ 7">
            <a:extLst>
              <a:ext uri="{FF2B5EF4-FFF2-40B4-BE49-F238E27FC236}">
                <a16:creationId xmlns:a16="http://schemas.microsoft.com/office/drawing/2014/main" id="{8E5FB7FB-A11C-4BC7-B8B3-7A6A09EAEA69}"/>
              </a:ext>
            </a:extLst>
          </p:cNvPr>
          <p:cNvSpPr/>
          <p:nvPr/>
        </p:nvSpPr>
        <p:spPr>
          <a:xfrm>
            <a:off x="2477729" y="2448233"/>
            <a:ext cx="1763507" cy="700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0804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Kitap bir kez kaydedildikten sonra bu pencere, tekrar ekrana gelmeyecektir.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Belgenizi farklı bir konuma veya farklı bir isimle kaydetmek isterseniz dosya menüsünden </a:t>
            </a:r>
            <a:r>
              <a:rPr lang="tr-TR" sz="2800" b="1" dirty="0">
                <a:solidFill>
                  <a:srgbClr val="FF0000"/>
                </a:solidFill>
              </a:rPr>
              <a:t>Farklı Kaydet </a:t>
            </a:r>
            <a:r>
              <a:rPr lang="tr-TR" sz="2800" dirty="0"/>
              <a:t>seçeneğini seçerek bu pencereye tekrar ulaşabilirsiniz.</a:t>
            </a:r>
          </a:p>
        </p:txBody>
      </p:sp>
    </p:spTree>
    <p:extLst>
      <p:ext uri="{BB962C8B-B14F-4D97-AF65-F5344CB8AC3E}">
        <p14:creationId xmlns:p14="http://schemas.microsoft.com/office/powerpoint/2010/main" val="17997565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75486E-7287-4B4A-B0FF-6FA02D50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dirty="0">
                <a:solidFill>
                  <a:srgbClr val="FF0000"/>
                </a:solidFill>
              </a:rPr>
              <a:t>3. Biçimleme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8FF2E1C-8EF8-4715-B936-C15184B03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354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3.1 Elektronik Tablo Biçimleme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Tablolara girdiğimiz </a:t>
            </a:r>
            <a:r>
              <a:rPr lang="tr-TR" sz="2800" dirty="0">
                <a:solidFill>
                  <a:srgbClr val="FF0000"/>
                </a:solidFill>
              </a:rPr>
              <a:t>farklı türdeki verileri </a:t>
            </a:r>
            <a:r>
              <a:rPr lang="tr-TR" sz="2800" dirty="0"/>
              <a:t>biçimlendirme işlemleri kendi içinde bazı değişiklikler gösterir.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Örneğin </a:t>
            </a:r>
            <a:r>
              <a:rPr lang="tr-TR" sz="2800" dirty="0">
                <a:solidFill>
                  <a:srgbClr val="FF0000"/>
                </a:solidFill>
              </a:rPr>
              <a:t>tarih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70C0"/>
                </a:solidFill>
              </a:rPr>
              <a:t>saat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7030A0"/>
                </a:solidFill>
              </a:rPr>
              <a:t>para birimi </a:t>
            </a:r>
            <a:r>
              <a:rPr lang="tr-TR" sz="2800" dirty="0"/>
              <a:t>gibi veri türlerinin kendine özgü biçimleri vardır.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Tabloları biçimlendirerek </a:t>
            </a:r>
            <a:r>
              <a:rPr lang="tr-TR" sz="2800" dirty="0"/>
              <a:t>hem </a:t>
            </a:r>
            <a:r>
              <a:rPr lang="tr-TR" sz="2800" dirty="0">
                <a:solidFill>
                  <a:srgbClr val="0070C0"/>
                </a:solidFill>
              </a:rPr>
              <a:t>görsel olarak daha anlaşılır </a:t>
            </a:r>
            <a:r>
              <a:rPr lang="tr-TR" sz="2800" dirty="0"/>
              <a:t>tablolar oluşturur hem de </a:t>
            </a:r>
            <a:r>
              <a:rPr lang="tr-TR" sz="2800" dirty="0">
                <a:solidFill>
                  <a:srgbClr val="00B050"/>
                </a:solidFill>
              </a:rPr>
              <a:t>verileri doğru şekilde yazmış oluruz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25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3.1.1 Hücreleri Biçimleme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Hücrelere girilen bilgiler biçimlendirme </a:t>
            </a:r>
            <a:r>
              <a:rPr lang="tr-TR" sz="2800" dirty="0">
                <a:solidFill>
                  <a:srgbClr val="0070C0"/>
                </a:solidFill>
              </a:rPr>
              <a:t>araç çubuğu </a:t>
            </a:r>
            <a:r>
              <a:rPr lang="tr-TR" sz="2800" dirty="0"/>
              <a:t>yardımıyla veya </a:t>
            </a:r>
            <a:r>
              <a:rPr lang="tr-TR" sz="2800" dirty="0">
                <a:solidFill>
                  <a:srgbClr val="00B050"/>
                </a:solidFill>
              </a:rPr>
              <a:t>biçim menüsünde </a:t>
            </a:r>
            <a:r>
              <a:rPr lang="tr-TR" sz="2800" dirty="0"/>
              <a:t>hücreler komutuyla biçimlendirilebilir.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</a:t>
            </a:r>
            <a:r>
              <a:rPr lang="tr-TR" sz="2800" dirty="0">
                <a:solidFill>
                  <a:srgbClr val="FF0000"/>
                </a:solidFill>
              </a:rPr>
              <a:t>hücre veya hücre grubu </a:t>
            </a:r>
            <a:r>
              <a:rPr lang="tr-TR" sz="2800" dirty="0"/>
              <a:t>biçimlendirilirken mutlaka </a:t>
            </a:r>
            <a:r>
              <a:rPr lang="tr-TR" sz="2800" dirty="0">
                <a:solidFill>
                  <a:srgbClr val="FF0000"/>
                </a:solidFill>
              </a:rPr>
              <a:t>seçilmelidir</a:t>
            </a:r>
            <a:r>
              <a:rPr lang="tr-TR" sz="2800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Yani imlecinizi biçimlendireceğimiz hücre üzerine getirmelisiniz. </a:t>
            </a:r>
          </a:p>
        </p:txBody>
      </p:sp>
    </p:spTree>
    <p:extLst>
      <p:ext uri="{BB962C8B-B14F-4D97-AF65-F5344CB8AC3E}">
        <p14:creationId xmlns:p14="http://schemas.microsoft.com/office/powerpoint/2010/main" val="2047538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Tüm sıralama yöntemlerini uygularken </a:t>
            </a:r>
            <a:r>
              <a:rPr lang="tr-TR" sz="2800" dirty="0">
                <a:solidFill>
                  <a:srgbClr val="7030A0"/>
                </a:solidFill>
              </a:rPr>
              <a:t>dikkat edilmesi gereken </a:t>
            </a:r>
            <a:r>
              <a:rPr lang="tr-TR" sz="2800" dirty="0"/>
              <a:t>en önemli nokta, sıralama yapılacak olan </a:t>
            </a:r>
            <a:r>
              <a:rPr lang="tr-TR" sz="2800" dirty="0">
                <a:solidFill>
                  <a:srgbClr val="FF0000"/>
                </a:solidFill>
              </a:rPr>
              <a:t>tablonun tamamının seçilmesi</a:t>
            </a:r>
            <a:r>
              <a:rPr lang="tr-TR" sz="2800" dirty="0"/>
              <a:t> veya hiç bir seçim yapmadan sadece sıralanacak sütunda herhangi bir hücreye tıklanmasıdır.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Giriş Sekmesinde </a:t>
            </a:r>
            <a:r>
              <a:rPr lang="tr-TR" sz="2800" dirty="0"/>
              <a:t>bulunan </a:t>
            </a:r>
            <a:r>
              <a:rPr lang="tr-TR" sz="2800" b="1" dirty="0"/>
              <a:t>Sırala ve Filtre Uygula </a:t>
            </a:r>
            <a:r>
              <a:rPr lang="tr-TR" sz="2800" dirty="0"/>
              <a:t>butonunun altında bulunan, </a:t>
            </a:r>
            <a:r>
              <a:rPr lang="tr-TR" sz="2800" b="1" dirty="0"/>
              <a:t>A’dan Z’ye Sırala </a:t>
            </a:r>
            <a:r>
              <a:rPr lang="tr-TR" sz="2800" dirty="0"/>
              <a:t>ve </a:t>
            </a:r>
            <a:r>
              <a:rPr lang="tr-TR" sz="2800" b="1" dirty="0"/>
              <a:t>Z’den A’ya Sırala </a:t>
            </a:r>
            <a:r>
              <a:rPr lang="tr-TR" sz="2800" dirty="0"/>
              <a:t>düğmeleri, tablonuzu tek bir sütuna göre hızlı şekilde sıralamak için kullanılan düğmelerdir. </a:t>
            </a:r>
          </a:p>
        </p:txBody>
      </p:sp>
    </p:spTree>
    <p:extLst>
      <p:ext uri="{BB962C8B-B14F-4D97-AF65-F5344CB8AC3E}">
        <p14:creationId xmlns:p14="http://schemas.microsoft.com/office/powerpoint/2010/main" val="32494922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Birden fazla hücre </a:t>
            </a:r>
            <a:r>
              <a:rPr lang="tr-TR" sz="2800" dirty="0"/>
              <a:t>biçimlendirilecekse farenin </a:t>
            </a:r>
            <a:r>
              <a:rPr lang="tr-TR" sz="2800" dirty="0">
                <a:solidFill>
                  <a:srgbClr val="00B050"/>
                </a:solidFill>
              </a:rPr>
              <a:t>sol tuşuyla </a:t>
            </a:r>
            <a:r>
              <a:rPr lang="tr-TR" sz="2800" dirty="0"/>
              <a:t>o hücreleri taramamız gerekir.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Taranmış hücre topluluğunun rengi diğer hücrelere göre farklı olacaktır.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Hücrelere girdiğiniz verileri, hem </a:t>
            </a:r>
            <a:r>
              <a:rPr lang="tr-TR" sz="2800" dirty="0">
                <a:solidFill>
                  <a:srgbClr val="FF0000"/>
                </a:solidFill>
              </a:rPr>
              <a:t>yazı tipi olarak </a:t>
            </a:r>
            <a:r>
              <a:rPr lang="tr-TR" sz="2800" dirty="0"/>
              <a:t>hem de girdiğiniz </a:t>
            </a:r>
            <a:r>
              <a:rPr lang="tr-TR" sz="2800" dirty="0">
                <a:solidFill>
                  <a:schemeClr val="accent5">
                    <a:lumMod val="50000"/>
                  </a:schemeClr>
                </a:solidFill>
              </a:rPr>
              <a:t>veri türüne göre </a:t>
            </a:r>
            <a:r>
              <a:rPr lang="tr-TR" sz="2800" dirty="0"/>
              <a:t>ayrı ayrı biçimlendirebilirsiniz.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84C28BF-6BDA-42C9-94D3-26CB5B931C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7863" b="79799"/>
          <a:stretch/>
        </p:blipFill>
        <p:spPr>
          <a:xfrm>
            <a:off x="3126658" y="4455686"/>
            <a:ext cx="4085303" cy="20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195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Tabloda herhangi bir hücre etkin iken </a:t>
            </a:r>
            <a:r>
              <a:rPr lang="tr-TR" sz="2800" dirty="0">
                <a:solidFill>
                  <a:srgbClr val="FF0000"/>
                </a:solidFill>
              </a:rPr>
              <a:t>yazı tipi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B050"/>
                </a:solidFill>
              </a:rPr>
              <a:t>büyüklüğü </a:t>
            </a:r>
            <a:r>
              <a:rPr lang="tr-TR" sz="2800" dirty="0"/>
              <a:t>gibi özelliklerin üzerinde gezindiğinizde hücredeki verinin otomatik olarak biçimlendiğini göreceksiniz.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Bu, biçimlendirmenin ön izlemesini görmenizi ve değişikliği uygulayıp uygulamama konusunda hızlı bir şekilde karar vermenizi sağlayacaktır.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İstediğiniz değişikliği gerçekleştirmek için o biçimin üstüne farenin </a:t>
            </a:r>
            <a:r>
              <a:rPr lang="tr-TR" sz="2800" dirty="0">
                <a:solidFill>
                  <a:srgbClr val="0070C0"/>
                </a:solidFill>
              </a:rPr>
              <a:t>sol tuşuyla </a:t>
            </a:r>
            <a:r>
              <a:rPr lang="tr-TR" sz="2800" dirty="0"/>
              <a:t>tıklamanız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242106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1F16FCE-B3C1-4863-9FA6-6705C0AC7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987" y="329006"/>
            <a:ext cx="4527037" cy="6168710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A8E8C19C-06DF-4463-8B89-5FB9EB338799}"/>
              </a:ext>
            </a:extLst>
          </p:cNvPr>
          <p:cNvSpPr/>
          <p:nvPr/>
        </p:nvSpPr>
        <p:spPr>
          <a:xfrm>
            <a:off x="6975986" y="4734232"/>
            <a:ext cx="3760839" cy="457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AF33973-FA32-4E84-A7EC-E5152C15F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630" y="368710"/>
            <a:ext cx="6351397" cy="592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345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68710"/>
            <a:ext cx="4611689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 seçtiğiniz hücreleri biçimlendirmek için </a:t>
            </a:r>
            <a:r>
              <a:rPr lang="tr-TR" sz="2800" b="1" dirty="0">
                <a:solidFill>
                  <a:srgbClr val="FF0000"/>
                </a:solidFill>
              </a:rPr>
              <a:t>Giriş</a:t>
            </a:r>
            <a:r>
              <a:rPr lang="tr-TR" sz="2800" b="1" dirty="0"/>
              <a:t> </a:t>
            </a:r>
            <a:r>
              <a:rPr lang="tr-TR" sz="2800" dirty="0"/>
              <a:t>sekmesinde yer alan </a:t>
            </a:r>
            <a:r>
              <a:rPr lang="tr-TR" sz="2800" b="1" dirty="0">
                <a:solidFill>
                  <a:srgbClr val="00B050"/>
                </a:solidFill>
              </a:rPr>
              <a:t>Stiller</a:t>
            </a:r>
            <a:r>
              <a:rPr lang="tr-TR" sz="2800" b="1" dirty="0"/>
              <a:t> </a:t>
            </a:r>
            <a:r>
              <a:rPr lang="tr-TR" sz="2800" dirty="0"/>
              <a:t>bölümündeki </a:t>
            </a:r>
            <a:r>
              <a:rPr lang="tr-TR" sz="2800" b="1" dirty="0">
                <a:solidFill>
                  <a:srgbClr val="0070C0"/>
                </a:solidFill>
              </a:rPr>
              <a:t>Hücre Stilleri </a:t>
            </a:r>
            <a:r>
              <a:rPr lang="tr-TR" sz="2800" dirty="0"/>
              <a:t>düğmesi 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açılır menüden istediğiniz biçimi seçerek hücrelerinize uygulayabilirsiniz.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F372311-A2F7-4CB4-86FC-B19801E2F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498" b="26547"/>
          <a:stretch/>
        </p:blipFill>
        <p:spPr>
          <a:xfrm>
            <a:off x="5968281" y="560439"/>
            <a:ext cx="5854723" cy="4984955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224289B7-14C7-4D75-98D2-829F5F862FEC}"/>
              </a:ext>
            </a:extLst>
          </p:cNvPr>
          <p:cNvSpPr/>
          <p:nvPr/>
        </p:nvSpPr>
        <p:spPr>
          <a:xfrm>
            <a:off x="6238568" y="1061885"/>
            <a:ext cx="1976284" cy="7816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0002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3.1.2 Hizalama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 2016 elektronik tablolama programında hücredeki verileri </a:t>
            </a:r>
            <a:r>
              <a:rPr lang="tr-TR" sz="2800" dirty="0">
                <a:solidFill>
                  <a:srgbClr val="FF0000"/>
                </a:solidFill>
              </a:rPr>
              <a:t>yatay</a:t>
            </a:r>
            <a:r>
              <a:rPr lang="tr-TR" sz="2800" dirty="0"/>
              <a:t> veya </a:t>
            </a:r>
            <a:r>
              <a:rPr lang="tr-TR" sz="2800" dirty="0">
                <a:solidFill>
                  <a:srgbClr val="0070C0"/>
                </a:solidFill>
              </a:rPr>
              <a:t>dikey</a:t>
            </a:r>
            <a:r>
              <a:rPr lang="tr-TR" sz="2800" dirty="0"/>
              <a:t> olarak hizalayabilirsiniz.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Hizalama işlemini </a:t>
            </a:r>
            <a:r>
              <a:rPr lang="tr-TR" sz="2800" b="1" dirty="0"/>
              <a:t>Giriş </a:t>
            </a:r>
            <a:r>
              <a:rPr lang="tr-TR" sz="2800" dirty="0"/>
              <a:t>sekmesindeki </a:t>
            </a:r>
            <a:r>
              <a:rPr lang="tr-TR" sz="2800" b="1" dirty="0"/>
              <a:t>Hizalama </a:t>
            </a:r>
            <a:r>
              <a:rPr lang="tr-TR" sz="2800" dirty="0"/>
              <a:t>seçeneklerini kullanarak yapabilirsiniz.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ADF0394-E63C-434B-9148-37B34EEF82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5484" b="78724"/>
          <a:stretch/>
        </p:blipFill>
        <p:spPr>
          <a:xfrm>
            <a:off x="2312036" y="4675239"/>
            <a:ext cx="7567928" cy="203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33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 daha detaylı hizalama işlemleri yapmak için değişiklik yapılmak istenen hücreye </a:t>
            </a:r>
            <a:r>
              <a:rPr lang="tr-TR" sz="2800" dirty="0">
                <a:solidFill>
                  <a:srgbClr val="FF0000"/>
                </a:solidFill>
              </a:rPr>
              <a:t>farenin sağ tuşuyla </a:t>
            </a:r>
            <a:r>
              <a:rPr lang="tr-TR" sz="2800" dirty="0"/>
              <a:t>tıklayıp </a:t>
            </a:r>
            <a:r>
              <a:rPr lang="tr-TR" sz="2800" b="1" dirty="0">
                <a:solidFill>
                  <a:srgbClr val="00B050"/>
                </a:solidFill>
              </a:rPr>
              <a:t>Hücre Biçimlendir </a:t>
            </a:r>
            <a:r>
              <a:rPr lang="tr-TR" sz="2800" dirty="0"/>
              <a:t>seçeneğinden </a:t>
            </a:r>
            <a:r>
              <a:rPr lang="tr-TR" sz="2800" b="1" dirty="0"/>
              <a:t>Hizalama </a:t>
            </a:r>
            <a:r>
              <a:rPr lang="tr-TR" sz="2800" dirty="0"/>
              <a:t>bölümünü seçebilirsiniz.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5DBEA80-1117-4FEC-8AF5-518287E1D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513" y="2386933"/>
            <a:ext cx="3177443" cy="432970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E868787A-08EF-4B16-BC61-68FC8283E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462" y="2478011"/>
            <a:ext cx="45339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107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Hizalama bölümünden, hücre içindeki yazıları </a:t>
            </a:r>
            <a:r>
              <a:rPr lang="tr-TR" sz="2800" dirty="0">
                <a:solidFill>
                  <a:srgbClr val="FF0000"/>
                </a:solidFill>
              </a:rPr>
              <a:t>yatay</a:t>
            </a:r>
            <a:r>
              <a:rPr lang="tr-TR" sz="2800" dirty="0"/>
              <a:t> ve </a:t>
            </a:r>
            <a:r>
              <a:rPr lang="tr-TR" sz="2800" dirty="0">
                <a:solidFill>
                  <a:srgbClr val="0070C0"/>
                </a:solidFill>
              </a:rPr>
              <a:t>dikey</a:t>
            </a:r>
            <a:r>
              <a:rPr lang="tr-TR" sz="2800" dirty="0"/>
              <a:t> hizalamaları ayarlayabilir, yazılar hücre içinde dikey çevirebilir veya </a:t>
            </a:r>
            <a:r>
              <a:rPr lang="tr-TR" sz="2800" dirty="0">
                <a:solidFill>
                  <a:srgbClr val="FF0000"/>
                </a:solidFill>
              </a:rPr>
              <a:t>metin kaydırma </a:t>
            </a:r>
            <a:r>
              <a:rPr lang="tr-TR" sz="2800" dirty="0"/>
              <a:t>özelliğini aktif ederek uzun metinlerin hücre içinde aşağıya kayarak yazmasını sağlayabilirsiniz.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İşlem yapmak istediğimiz hücrenin üstüne farenin sol tuşuna tıklayarak seçtiğiniz </a:t>
            </a:r>
            <a:r>
              <a:rPr lang="tr-TR" sz="2800" b="1" dirty="0"/>
              <a:t>Hücre Biçimlendirme </a:t>
            </a:r>
            <a:r>
              <a:rPr lang="tr-TR" sz="2800" dirty="0"/>
              <a:t>ekranındaki </a:t>
            </a:r>
            <a:r>
              <a:rPr lang="tr-TR" sz="2800" b="1" dirty="0"/>
              <a:t>Sayı </a:t>
            </a:r>
            <a:r>
              <a:rPr lang="tr-TR" sz="2800" dirty="0"/>
              <a:t>sekmesinden, </a:t>
            </a:r>
            <a:r>
              <a:rPr lang="tr-TR" sz="2800" dirty="0">
                <a:solidFill>
                  <a:srgbClr val="FF0000"/>
                </a:solidFill>
              </a:rPr>
              <a:t>genel sayılar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B050"/>
                </a:solidFill>
              </a:rPr>
              <a:t>para birimli sayılar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7030A0"/>
                </a:solidFill>
              </a:rPr>
              <a:t>tarih ve saat </a:t>
            </a:r>
            <a:r>
              <a:rPr lang="tr-TR" sz="2800" dirty="0"/>
              <a:t>tipindeki sayılar gibi değişik sayı formatlarını kullanabilirsiniz.</a:t>
            </a:r>
          </a:p>
        </p:txBody>
      </p:sp>
    </p:spTree>
    <p:extLst>
      <p:ext uri="{BB962C8B-B14F-4D97-AF65-F5344CB8AC3E}">
        <p14:creationId xmlns:p14="http://schemas.microsoft.com/office/powerpoint/2010/main" val="28237477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i="1" dirty="0"/>
              <a:t>Hücre biçimlendir bölümündeki: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Yazı Tipi </a:t>
            </a:r>
            <a:r>
              <a:rPr lang="tr-TR" sz="2800" dirty="0"/>
              <a:t>bölümünden seçili hücredeki yazıların yazı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tipi özelliklerini ayarlayabilirsiniz.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Dolgu</a:t>
            </a:r>
            <a:r>
              <a:rPr lang="tr-TR" sz="2800" b="1" dirty="0"/>
              <a:t> </a:t>
            </a:r>
            <a:r>
              <a:rPr lang="tr-TR" sz="2800" dirty="0"/>
              <a:t>bölümünden, hücrelerin zemin rengini ayarlayabilirsiniz.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Koruma</a:t>
            </a:r>
            <a:r>
              <a:rPr lang="tr-TR" sz="2800" b="1" dirty="0"/>
              <a:t> </a:t>
            </a:r>
            <a:r>
              <a:rPr lang="tr-TR" sz="2800" dirty="0"/>
              <a:t>bölümünden ise istenilen hücrelerin içeriğinin değiştirilmesini engelleyebilirsiniz.</a:t>
            </a:r>
          </a:p>
        </p:txBody>
      </p:sp>
    </p:spTree>
    <p:extLst>
      <p:ext uri="{BB962C8B-B14F-4D97-AF65-F5344CB8AC3E}">
        <p14:creationId xmlns:p14="http://schemas.microsoft.com/office/powerpoint/2010/main" val="12339476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3.1.3 Biçim Kopyalama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Biçim kopyalama işlemi </a:t>
            </a:r>
            <a:r>
              <a:rPr lang="tr-TR" sz="2800" b="1" dirty="0"/>
              <a:t>Giriş </a:t>
            </a:r>
            <a:r>
              <a:rPr lang="tr-TR" sz="2800" dirty="0"/>
              <a:t>sekmesinde bulunan </a:t>
            </a:r>
            <a:r>
              <a:rPr lang="tr-TR" sz="2800" b="1" dirty="0"/>
              <a:t>Biçim Boyacısı </a:t>
            </a:r>
            <a:r>
              <a:rPr lang="tr-TR" sz="2800" dirty="0"/>
              <a:t>aracıyla yapılır.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Biçim boyacısı, bir hücrenin biçiminin diğer hücrelere de aynı şekilde uygulanabilmesini sağlar.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C6E337C-6134-4487-B3B1-608835CB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470" y="4026309"/>
            <a:ext cx="2275553" cy="262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72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Biçim kopyalamak için;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Biçimi kopyalanacak hücreye tıklanır.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Biçim boyayıcısı düğmesine bir kez tıklanır.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Daha sonra fare işaretini yeni biçimlendireceğimiz hücrelerin üzerine götürerek ve farenin sol tuşuna basılı tutup sürüklenerek bu hücreler işaretlenir.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Böylece ilk seçilen hücrenin biçimi son işaretlenen hücrelere kopyalanmış olur.</a:t>
            </a:r>
          </a:p>
        </p:txBody>
      </p:sp>
    </p:spTree>
    <p:extLst>
      <p:ext uri="{BB962C8B-B14F-4D97-AF65-F5344CB8AC3E}">
        <p14:creationId xmlns:p14="http://schemas.microsoft.com/office/powerpoint/2010/main" val="4086268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74FC27F-D753-45CE-AB3D-CF98FEDE74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30" b="37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488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3.1.4 Elektronik Tablo Biçimlendirme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Biçimlendirmek istediğiniz hücreleri seçerek bunları otomatik olarak tablo şeklinde biçimlendirebilirsiniz.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için </a:t>
            </a:r>
            <a:r>
              <a:rPr lang="tr-TR" sz="2800" b="1" dirty="0"/>
              <a:t>Giriş </a:t>
            </a:r>
            <a:r>
              <a:rPr lang="tr-TR" sz="2800" dirty="0"/>
              <a:t>sekmesi seçilir.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Stiller </a:t>
            </a:r>
            <a:r>
              <a:rPr lang="tr-TR" sz="2800" dirty="0"/>
              <a:t>bölümündeki </a:t>
            </a:r>
            <a:r>
              <a:rPr lang="tr-TR" sz="2800" b="1" dirty="0"/>
              <a:t>Tablo Olarak Biçimlendir </a:t>
            </a:r>
            <a:r>
              <a:rPr lang="tr-TR" sz="2800" dirty="0"/>
              <a:t>düğmesi 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açılır menüden istediğiniz biçimi seçerek tablonuza uygulayabilirsiniz.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8709DB2-3822-4BB5-B387-7AE20952A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01" y="4793225"/>
            <a:ext cx="10517222" cy="1799304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68B4BA0A-B7E9-4D67-8BCD-320E950DA87C}"/>
              </a:ext>
            </a:extLst>
          </p:cNvPr>
          <p:cNvSpPr/>
          <p:nvPr/>
        </p:nvSpPr>
        <p:spPr>
          <a:xfrm>
            <a:off x="9822426" y="4704735"/>
            <a:ext cx="1047135" cy="190254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788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F29E134-567C-4830-B49B-D24D7B15D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7F9C287-7C4A-482C-8664-A0073F8892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38" t="42720" r="60121" b="37700"/>
          <a:stretch/>
        </p:blipFill>
        <p:spPr>
          <a:xfrm>
            <a:off x="2448231" y="1991032"/>
            <a:ext cx="4606038" cy="289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317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3.1.5 Hücre Birleştirme/Bölme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 programında istediğiniz kadar hücreyi </a:t>
            </a:r>
            <a:r>
              <a:rPr lang="tr-TR" sz="2800" dirty="0">
                <a:solidFill>
                  <a:srgbClr val="FF0000"/>
                </a:solidFill>
              </a:rPr>
              <a:t>birleştirebilirsiniz</a:t>
            </a:r>
            <a:r>
              <a:rPr lang="tr-TR" sz="2800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işlemi gerçekleştirmek için birleştirmek </a:t>
            </a:r>
            <a:r>
              <a:rPr lang="tr-TR" sz="2800" dirty="0">
                <a:solidFill>
                  <a:srgbClr val="00B050"/>
                </a:solidFill>
              </a:rPr>
              <a:t>istediğiniz hücreleri seçip</a:t>
            </a:r>
            <a:r>
              <a:rPr lang="tr-TR" sz="2800" dirty="0"/>
              <a:t> farenin </a:t>
            </a:r>
            <a:r>
              <a:rPr lang="tr-TR" sz="2800" dirty="0">
                <a:solidFill>
                  <a:srgbClr val="0070C0"/>
                </a:solidFill>
              </a:rPr>
              <a:t>sağ tuşuyla </a:t>
            </a:r>
            <a:r>
              <a:rPr lang="tr-TR" sz="2800" dirty="0"/>
              <a:t>tıklayıp </a:t>
            </a:r>
            <a:r>
              <a:rPr lang="tr-TR" sz="2800" b="1" dirty="0"/>
              <a:t>Hücreleri Biçimlendir </a:t>
            </a:r>
            <a:r>
              <a:rPr lang="tr-TR" sz="2800" dirty="0"/>
              <a:t>seçeneğini seçin. </a:t>
            </a:r>
          </a:p>
        </p:txBody>
      </p:sp>
    </p:spTree>
    <p:extLst>
      <p:ext uri="{BB962C8B-B14F-4D97-AF65-F5344CB8AC3E}">
        <p14:creationId xmlns:p14="http://schemas.microsoft.com/office/powerpoint/2010/main" val="3334164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pencereden </a:t>
            </a:r>
            <a:r>
              <a:rPr lang="tr-TR" sz="2800" b="1" dirty="0"/>
              <a:t>Hizalama </a:t>
            </a:r>
            <a:r>
              <a:rPr lang="tr-TR" sz="2800" dirty="0"/>
              <a:t>sekmesine tıkladığınızda </a:t>
            </a:r>
            <a:r>
              <a:rPr lang="tr-TR" sz="2800" b="1" dirty="0"/>
              <a:t>Hücreleri birleştir </a:t>
            </a:r>
            <a:r>
              <a:rPr lang="tr-TR" sz="2800" dirty="0"/>
              <a:t>kutucuğunu tıklayarak seçili duruma getirin ve </a:t>
            </a:r>
            <a:r>
              <a:rPr lang="tr-TR" sz="2800" b="1" dirty="0"/>
              <a:t>Tamam </a:t>
            </a:r>
            <a:r>
              <a:rPr lang="tr-TR" sz="2800" dirty="0"/>
              <a:t>düğmesine tıklayın.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8979A19-597D-4013-9B3B-602CFDA3F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131" y="1864902"/>
            <a:ext cx="5015681" cy="4707514"/>
          </a:xfrm>
          <a:prstGeom prst="rect">
            <a:avLst/>
          </a:prstGeom>
        </p:spPr>
      </p:pic>
      <p:sp>
        <p:nvSpPr>
          <p:cNvPr id="5" name="Konuşma Balonu: Köşeleri Yuvarlanmış Dikdörtgen 4">
            <a:extLst>
              <a:ext uri="{FF2B5EF4-FFF2-40B4-BE49-F238E27FC236}">
                <a16:creationId xmlns:a16="http://schemas.microsoft.com/office/drawing/2014/main" id="{F302A95A-E0DB-4605-A1CA-5586DEEE702F}"/>
              </a:ext>
            </a:extLst>
          </p:cNvPr>
          <p:cNvSpPr/>
          <p:nvPr/>
        </p:nvSpPr>
        <p:spPr>
          <a:xfrm>
            <a:off x="1666569" y="3465871"/>
            <a:ext cx="3182398" cy="1135626"/>
          </a:xfrm>
          <a:prstGeom prst="wedgeRoundRectCallout">
            <a:avLst>
              <a:gd name="adj1" fmla="val 90217"/>
              <a:gd name="adj2" fmla="val 378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/>
              <a:t>Hücreleri birleştir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051222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Birleştirme fikrinden vaz geçerseniz yani hücrelerin orijinal şeklini almasını isterseniz de yine </a:t>
            </a:r>
            <a:r>
              <a:rPr lang="tr-TR" sz="2800" b="1" dirty="0"/>
              <a:t>Hücreleri Biçimlendir </a:t>
            </a:r>
            <a:r>
              <a:rPr lang="tr-TR" sz="2800" dirty="0"/>
              <a:t>penceresinden </a:t>
            </a:r>
            <a:r>
              <a:rPr lang="tr-TR" sz="2800" b="1" dirty="0"/>
              <a:t>Hizala </a:t>
            </a:r>
            <a:r>
              <a:rPr lang="tr-TR" sz="2800" b="1" dirty="0" err="1"/>
              <a:t>Sekmesi</a:t>
            </a:r>
            <a:r>
              <a:rPr lang="tr-TR" sz="2800" dirty="0" err="1"/>
              <a:t>’ne</a:t>
            </a:r>
            <a:r>
              <a:rPr lang="tr-TR" sz="2800" dirty="0"/>
              <a:t> tıkladığınızda </a:t>
            </a:r>
            <a:r>
              <a:rPr lang="tr-TR" sz="2800" b="1" dirty="0"/>
              <a:t>Hücreleri birleştir </a:t>
            </a:r>
            <a:r>
              <a:rPr lang="tr-TR" sz="2800" dirty="0"/>
              <a:t>seçeneğinin işaretli olduğunu göreceksiniz.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İşaretin üstüne tıkladığınızda seçim kalkacaktır ve hücreler eski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hallerine geri dönmüş olacaktır.</a:t>
            </a:r>
          </a:p>
        </p:txBody>
      </p:sp>
    </p:spTree>
    <p:extLst>
      <p:ext uri="{BB962C8B-B14F-4D97-AF65-F5344CB8AC3E}">
        <p14:creationId xmlns:p14="http://schemas.microsoft.com/office/powerpoint/2010/main" val="36714560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dışında, hücre birleştirme işlemini </a:t>
            </a:r>
            <a:r>
              <a:rPr lang="tr-TR" sz="2800" b="1" dirty="0"/>
              <a:t>Giriş </a:t>
            </a:r>
            <a:r>
              <a:rPr lang="tr-TR" sz="2800" b="1" dirty="0" err="1"/>
              <a:t>Sekmesi’</a:t>
            </a:r>
            <a:r>
              <a:rPr lang="tr-TR" sz="2800" dirty="0" err="1"/>
              <a:t>ni</a:t>
            </a:r>
            <a:r>
              <a:rPr lang="tr-TR" sz="2800" dirty="0"/>
              <a:t> kullanarak da yapabilirsiniz.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için birleştirmek istediğiniz hücreleri seçtikten sonra </a:t>
            </a:r>
            <a:r>
              <a:rPr lang="tr-TR" sz="2800" b="1" dirty="0"/>
              <a:t>Giriş </a:t>
            </a:r>
            <a:r>
              <a:rPr lang="tr-TR" sz="2800" b="1" dirty="0" err="1"/>
              <a:t>Sekmesi</a:t>
            </a:r>
            <a:r>
              <a:rPr lang="tr-TR" sz="2800" dirty="0" err="1"/>
              <a:t>’nde</a:t>
            </a:r>
            <a:r>
              <a:rPr lang="tr-TR" sz="2800" dirty="0"/>
              <a:t> bulunan </a:t>
            </a:r>
            <a:r>
              <a:rPr lang="tr-TR" sz="2800" b="1" dirty="0"/>
              <a:t>Birleştir ve Ortala </a:t>
            </a:r>
            <a:r>
              <a:rPr lang="tr-TR" sz="2800" dirty="0"/>
              <a:t>düğmesine tıklamanız yeterlidir.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DC4D8D6-F84E-4990-87DF-BD47871702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548" b="69042"/>
          <a:stretch/>
        </p:blipFill>
        <p:spPr>
          <a:xfrm>
            <a:off x="3510116" y="3172576"/>
            <a:ext cx="7860891" cy="2945512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1210C718-AED7-48C7-9450-211F24887F61}"/>
              </a:ext>
            </a:extLst>
          </p:cNvPr>
          <p:cNvSpPr/>
          <p:nvPr/>
        </p:nvSpPr>
        <p:spPr>
          <a:xfrm>
            <a:off x="9085006" y="4100052"/>
            <a:ext cx="1799304" cy="6784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5865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Birleştirdiğiniz hücreleri bölmek isterseniz de yine </a:t>
            </a:r>
            <a:r>
              <a:rPr lang="tr-TR" sz="2800" b="1" dirty="0"/>
              <a:t>Birleştir ve Ortala </a:t>
            </a:r>
            <a:r>
              <a:rPr lang="tr-TR" sz="2800" dirty="0"/>
              <a:t>düğmesinin kenarında bulunan küçük ok işaretine tıklayarak açılan menüden </a:t>
            </a:r>
            <a:r>
              <a:rPr lang="tr-TR" sz="2800" b="1" dirty="0"/>
              <a:t>Hücreleri Çöz </a:t>
            </a:r>
            <a:r>
              <a:rPr lang="tr-TR" sz="2800" dirty="0"/>
              <a:t>seçeneğine tıklarsanız hücreler eski haline dönmüş olur.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7E5C0B6-0DDE-4C43-98A1-4870E8501D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548" b="69042"/>
          <a:stretch/>
        </p:blipFill>
        <p:spPr>
          <a:xfrm>
            <a:off x="3510116" y="3172576"/>
            <a:ext cx="7860891" cy="29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985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3.1.6 Kenarlık Ekleme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17290"/>
            <a:ext cx="5532438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Hücreleri biçimlendir </a:t>
            </a:r>
            <a:r>
              <a:rPr lang="tr-TR" sz="2800" dirty="0"/>
              <a:t>penceresinden hücrenin kenarlık ile ilgili ayarları yapabilirsiniz.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Bazı ayarlamalar şunlardır; </a:t>
            </a:r>
            <a:r>
              <a:rPr lang="tr-TR" sz="2800" b="1" dirty="0"/>
              <a:t>Yok </a:t>
            </a:r>
            <a:r>
              <a:rPr lang="tr-TR" sz="2800" dirty="0" err="1"/>
              <a:t>seçeneği’nden</a:t>
            </a:r>
            <a:r>
              <a:rPr lang="tr-TR" sz="2800" dirty="0"/>
              <a:t> hücre kenarlığını kaldırabilirsiniz.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588580F-BE8D-455E-AFB3-70C628C55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749" y="1915754"/>
            <a:ext cx="44862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68710"/>
            <a:ext cx="5532438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Çerçeve </a:t>
            </a:r>
            <a:r>
              <a:rPr lang="tr-TR" sz="2800" dirty="0"/>
              <a:t>seçeneğinden hücrenin dışına kenarlık çizebilirsiniz.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Çizgi stili </a:t>
            </a:r>
            <a:r>
              <a:rPr lang="tr-TR" sz="2800" dirty="0"/>
              <a:t>seçeneğinden çizilecek kenarlığın tipi belirleyebilirsiniz.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Kenarlık </a:t>
            </a:r>
            <a:r>
              <a:rPr lang="tr-TR" sz="2800" dirty="0"/>
              <a:t>seçeneklerinden kenarlığın çizileceği yeri belirleyebilirsiniz.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Renk </a:t>
            </a:r>
            <a:r>
              <a:rPr lang="tr-TR" sz="2800" dirty="0"/>
              <a:t>seçeneğinden kenarlığın rengi ayarlanır.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7D4871-2774-4E30-A65C-518AD2636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5523" y="980256"/>
            <a:ext cx="5003187" cy="47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0820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68710"/>
            <a:ext cx="5532438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5C4B629-5DBB-425E-B2E9-0F8AD27E15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782" b="17188"/>
          <a:stretch/>
        </p:blipFill>
        <p:spPr>
          <a:xfrm>
            <a:off x="7016749" y="272126"/>
            <a:ext cx="3690940" cy="631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61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Kullanımları oldukça kolay olan bu düğmeler, tablonuzu sadece tek bir sütuna göre sıralama yapmak istediğiniz zaman kullanılan düğmelerdir.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Yani bu düğmeler, tablonuzu örneğin su oranına veya protein oranına göre sıralamak için kullanılırlar.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Veri</a:t>
            </a:r>
            <a:r>
              <a:rPr lang="tr-TR" sz="2800" b="1" dirty="0"/>
              <a:t> </a:t>
            </a:r>
            <a:r>
              <a:rPr lang="tr-TR" sz="2800" dirty="0"/>
              <a:t>sekmesinde, </a:t>
            </a:r>
            <a:r>
              <a:rPr lang="tr-TR" sz="2800" b="1" dirty="0"/>
              <a:t>Sırala ve Filtre Uygula </a:t>
            </a:r>
            <a:r>
              <a:rPr lang="tr-TR" sz="2800" dirty="0"/>
              <a:t>grubunda yer alan </a:t>
            </a:r>
            <a:r>
              <a:rPr lang="tr-TR" sz="2800" b="1" dirty="0"/>
              <a:t>Sırala </a:t>
            </a:r>
            <a:r>
              <a:rPr lang="tr-TR" sz="2800" dirty="0"/>
              <a:t>seçeneği ise tablonuzu </a:t>
            </a:r>
            <a:r>
              <a:rPr lang="tr-TR" sz="2800" dirty="0">
                <a:solidFill>
                  <a:srgbClr val="FF0000"/>
                </a:solidFill>
              </a:rPr>
              <a:t>birden fazla </a:t>
            </a:r>
            <a:r>
              <a:rPr lang="pt-BR" sz="2800" dirty="0">
                <a:solidFill>
                  <a:srgbClr val="FF0000"/>
                </a:solidFill>
              </a:rPr>
              <a:t>sütuna göre </a:t>
            </a:r>
            <a:r>
              <a:rPr lang="pt-BR" sz="2800" dirty="0"/>
              <a:t>sıralamanıza da olanak sağlar.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672446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3.1.7 Sütun genişliği ayarlama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17290"/>
            <a:ext cx="7925160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Belirli genişlikte bir sütun ayarlamak için; Boyutunu değiştirmek istediğiniz sütunu veya sütunları seçin.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Giriş </a:t>
            </a:r>
            <a:r>
              <a:rPr lang="tr-TR" sz="2800" dirty="0"/>
              <a:t>sekmesinden </a:t>
            </a:r>
            <a:r>
              <a:rPr lang="tr-TR" sz="2800" b="1" dirty="0" err="1"/>
              <a:t>Biçim</a:t>
            </a:r>
            <a:r>
              <a:rPr lang="tr-TR" sz="2800" dirty="0" err="1"/>
              <a:t>’i</a:t>
            </a:r>
            <a:r>
              <a:rPr lang="tr-TR" sz="2800" dirty="0"/>
              <a:t> seçin.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Sütun </a:t>
            </a:r>
            <a:r>
              <a:rPr lang="tr-TR" sz="2800" b="1" dirty="0" err="1"/>
              <a:t>Genişliği</a:t>
            </a:r>
            <a:r>
              <a:rPr lang="tr-TR" sz="2800" dirty="0" err="1"/>
              <a:t>’ne</a:t>
            </a:r>
            <a:r>
              <a:rPr lang="tr-TR" sz="2800" dirty="0"/>
              <a:t> tıklayın ve açılan kutuya istediğiniz değeri girin.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81452EA-72E7-4A1C-994D-894BD4268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471" y="1430594"/>
            <a:ext cx="2142062" cy="518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8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yanında, fareyi kullanarak da sütun genişliğini ayarlayabilirsiniz.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için farenizi sütun isminin üstüne getirin ve fare iki yana ok şeklini aldığında sütun istediğiniz genişliğe ulaşana kadar sağa ya da sola doğru sürükleyin.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097A820-75BE-4E5F-AC23-1342A5799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108" y="3524866"/>
            <a:ext cx="2692298" cy="171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39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3.1.8 Satır yüksekliği ayarlama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17290"/>
            <a:ext cx="6922270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Satır yüksekliğini ayarlamak için;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Boyutunu değiştirmek istediğiniz satır ya da satırları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b="1" dirty="0"/>
              <a:t>Giriş </a:t>
            </a:r>
            <a:r>
              <a:rPr lang="tr-TR" sz="2800" dirty="0"/>
              <a:t>sekmesinde bulunan </a:t>
            </a:r>
            <a:r>
              <a:rPr lang="tr-TR" sz="2800" b="1" dirty="0" err="1"/>
              <a:t>Biçim</a:t>
            </a:r>
            <a:r>
              <a:rPr lang="tr-TR" sz="2800" dirty="0" err="1"/>
              <a:t>’i</a:t>
            </a:r>
            <a:r>
              <a:rPr lang="tr-TR" sz="2800" dirty="0"/>
              <a:t>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 </a:t>
            </a:r>
            <a:r>
              <a:rPr lang="tr-TR" sz="2800" b="1" dirty="0"/>
              <a:t>Satır Yüksekliği </a:t>
            </a:r>
            <a:r>
              <a:rPr lang="tr-TR" sz="2800" dirty="0"/>
              <a:t>seçeneğine tıklayın ve istediğiniz değeri açılan kutuya girin.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3FD771A-D828-4525-8534-AEC9FD74E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581" y="1489894"/>
            <a:ext cx="3096443" cy="515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4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Ayrıca, fareyi kullanarak da sütun genişliğini ayarlayabilirsiniz.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için farenizi sütun isminin üstüne getirin ve fare aşağı-yukarı ok şeklini aldığında sütun istediğiniz genişliğe ulaşana kadar aşağı ya da yukarı doğru sürükleyin.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9ECAAB2-E06E-4270-9EB9-A9BE44B44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292" y="3276098"/>
            <a:ext cx="2911359" cy="302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021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3.1.9 Yazı tipi ayarlama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Hücrelerde bulunan yazılarınızın tipini </a:t>
            </a:r>
            <a:r>
              <a:rPr lang="tr-TR" sz="2800" b="1" dirty="0"/>
              <a:t>Giriş </a:t>
            </a:r>
            <a:r>
              <a:rPr lang="tr-TR" sz="2800" dirty="0"/>
              <a:t>sekmesinde bulunan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Yazı Tipi </a:t>
            </a:r>
            <a:r>
              <a:rPr lang="tr-TR" sz="2800" dirty="0"/>
              <a:t>bölümünden düzenleyebilirsiniz.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Değişiklikleri uygulamak istediğiniz hücreleri tıklayarak seçmelisiniz.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0854147-66F9-4561-AB6B-9F856AA8B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352" y="4203291"/>
            <a:ext cx="5426944" cy="241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 yazı tipiyle ilgili ayrıntılı ayarlara ulaşmak için yazı tipinin sağ alt köşesinde bulunan ok işareti simgesine tıklayın veya değişiklik yapmak istediğiniz hücre üzerinde sağ tıklayarak </a:t>
            </a:r>
            <a:r>
              <a:rPr lang="tr-TR" sz="2800" b="1" dirty="0"/>
              <a:t>Hücreleri Biçimlendir </a:t>
            </a:r>
            <a:r>
              <a:rPr lang="tr-TR" sz="2800" dirty="0"/>
              <a:t>seçeneğini tıklayın.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pencerede </a:t>
            </a:r>
            <a:r>
              <a:rPr lang="tr-TR" sz="2800" b="1" dirty="0">
                <a:solidFill>
                  <a:srgbClr val="FF0000"/>
                </a:solidFill>
              </a:rPr>
              <a:t>Yazı Tipi </a:t>
            </a:r>
            <a:r>
              <a:rPr lang="tr-TR" sz="2800" dirty="0"/>
              <a:t>sekmesindeki seçenekleri kullanarak yazı tipini düzenleyebilirsiniz.</a:t>
            </a:r>
          </a:p>
        </p:txBody>
      </p:sp>
    </p:spTree>
    <p:extLst>
      <p:ext uri="{BB962C8B-B14F-4D97-AF65-F5344CB8AC3E}">
        <p14:creationId xmlns:p14="http://schemas.microsoft.com/office/powerpoint/2010/main" val="363020448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443497F-236E-408A-829B-4D8D2B16A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459" y="310297"/>
            <a:ext cx="6769510" cy="63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157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3.1.10 Köprü Ekleme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 programında köprü (bağlantı) eklemek için köprü eklemek istediğimiz hücreyi seçtikten sonra </a:t>
            </a:r>
            <a:r>
              <a:rPr lang="tr-TR" sz="2800" b="1" dirty="0"/>
              <a:t>Ekle </a:t>
            </a:r>
            <a:r>
              <a:rPr lang="tr-TR" sz="2800" dirty="0"/>
              <a:t>sekmesinde bulunan </a:t>
            </a:r>
            <a:r>
              <a:rPr lang="tr-TR" sz="2800" b="1" dirty="0"/>
              <a:t>Bağlantı </a:t>
            </a:r>
            <a:r>
              <a:rPr lang="tr-TR" sz="2800" dirty="0"/>
              <a:t>simgesine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köprü ekle penceresinden karşınıza dört tane seçenek çıkacaktır.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EE68F6F-6586-4FA0-9113-66326F1C3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038" y="4576629"/>
            <a:ext cx="1263986" cy="207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5D0DF52-13BA-4CA0-843B-8B566D806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310" y="368710"/>
            <a:ext cx="10061716" cy="524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198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Var olan Dosya veya Web Sayfası: </a:t>
            </a:r>
            <a:r>
              <a:rPr lang="tr-TR" sz="2800" dirty="0"/>
              <a:t>Bu seçenekten daha önce oluşturmuş olduğunuz bir dosya ya da bir web adresine bağlantı (köprü) verebilirsiniz.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işlemi gerçekleştirmek için pencerenin altında bulunan </a:t>
            </a:r>
            <a:r>
              <a:rPr lang="tr-TR" sz="2800" b="1" dirty="0"/>
              <a:t>Adres </a:t>
            </a:r>
            <a:r>
              <a:rPr lang="tr-TR" sz="2800" dirty="0"/>
              <a:t>çubuğuna dosyanın ya da web sitesinin tam adresini yazmanız gerekmektedir.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Belgeye Yerleştir: </a:t>
            </a:r>
            <a:r>
              <a:rPr lang="tr-TR" sz="2800" dirty="0"/>
              <a:t>Bu seçenekte ise üstünde çalışmakta olduğumuz Excel dosyasının diğer sayfalarına bağlantı (köprü) verebiliriz.</a:t>
            </a:r>
          </a:p>
        </p:txBody>
      </p:sp>
    </p:spTree>
    <p:extLst>
      <p:ext uri="{BB962C8B-B14F-4D97-AF65-F5344CB8AC3E}">
        <p14:creationId xmlns:p14="http://schemas.microsoft.com/office/powerpoint/2010/main" val="52126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97510"/>
            <a:ext cx="10018713" cy="4100051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/>
              <a:t>Veri </a:t>
            </a:r>
            <a:r>
              <a:rPr lang="tr-TR" sz="2800" dirty="0"/>
              <a:t>sekmesinde, </a:t>
            </a:r>
            <a:r>
              <a:rPr lang="tr-TR" sz="2800" b="1" dirty="0"/>
              <a:t>Sırala ve Filtre Uygula </a:t>
            </a:r>
            <a:r>
              <a:rPr lang="tr-TR" sz="2800" dirty="0"/>
              <a:t>grubunda yer alan </a:t>
            </a:r>
            <a:r>
              <a:rPr lang="tr-TR" sz="2800" b="1" dirty="0">
                <a:solidFill>
                  <a:srgbClr val="FF0000"/>
                </a:solidFill>
              </a:rPr>
              <a:t>Sırala </a:t>
            </a:r>
            <a:r>
              <a:rPr lang="tr-TR" sz="2800" dirty="0"/>
              <a:t>düğmesini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/>
              <a:t>Sırala </a:t>
            </a:r>
            <a:r>
              <a:rPr lang="tr-TR" sz="2800" dirty="0"/>
              <a:t>iletişim kutusunda </a:t>
            </a:r>
            <a:r>
              <a:rPr lang="tr-TR" sz="2800" b="1" dirty="0"/>
              <a:t>Sıralama Ölçütü </a:t>
            </a:r>
            <a:r>
              <a:rPr lang="tr-TR" sz="2800" dirty="0"/>
              <a:t>satırından tablonuzu hangi sütuna göre sıralamak istediğinizi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Yine </a:t>
            </a:r>
            <a:r>
              <a:rPr lang="tr-TR" sz="2800" b="1" dirty="0"/>
              <a:t>Sıralama Ölçütü </a:t>
            </a:r>
            <a:r>
              <a:rPr lang="tr-TR" sz="2800" dirty="0"/>
              <a:t>satırında yer alan </a:t>
            </a:r>
            <a:r>
              <a:rPr lang="tr-TR" sz="2800" b="1" dirty="0"/>
              <a:t>Düzen </a:t>
            </a:r>
            <a:r>
              <a:rPr lang="tr-TR" sz="2800" dirty="0"/>
              <a:t>bölümünden sıralama yönünü seçin.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9E858C9-F8CD-45D6-91ED-40C770985F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64" r="43750" b="78244"/>
          <a:stretch/>
        </p:blipFill>
        <p:spPr>
          <a:xfrm>
            <a:off x="1193710" y="311966"/>
            <a:ext cx="9804580" cy="1733810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0A6D911A-AED9-4F42-97A3-A4F94944D519}"/>
              </a:ext>
            </a:extLst>
          </p:cNvPr>
          <p:cNvSpPr/>
          <p:nvPr/>
        </p:nvSpPr>
        <p:spPr>
          <a:xfrm>
            <a:off x="6354305" y="759417"/>
            <a:ext cx="3037668" cy="12863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9343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Yeni Belge Oluştur: </a:t>
            </a:r>
            <a:r>
              <a:rPr lang="tr-TR" sz="2800" dirty="0"/>
              <a:t>Bu seçeneği işaretleyerek yeni bir dosya oluşturup o dosyaya bağlantı (köprü) verebilirsiniz.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E-posta Adresi: </a:t>
            </a:r>
            <a:r>
              <a:rPr lang="tr-TR" sz="2800" dirty="0"/>
              <a:t>Herhangi bir e-posta adresine bağlantı (köprü) vermek için bu seçeneği seçip daha sonra adresi ve konuyu girmeniz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67495667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3.2 Çalışma Sayfası Biçimleme</a:t>
            </a:r>
            <a:br>
              <a:rPr lang="tr-TR" dirty="0"/>
            </a:br>
            <a:r>
              <a:rPr lang="tr-TR" dirty="0">
                <a:solidFill>
                  <a:srgbClr val="7030A0"/>
                </a:solidFill>
              </a:rPr>
              <a:t>3.2.1 İsim Değiştirme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525570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 penceresinin sol alt köşesinde çalışma sayfaları yer almaktadır.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Sayfa isimleri değiştirilmedikçe varsayılan olarak Sayfa1, Sayfa2, Sayfa3 şeklinde devam eder.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243FF00-1F07-4C90-BE8F-5A6D893F6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013" y="1794848"/>
            <a:ext cx="5247353" cy="3571837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84A1F3A6-090D-4D96-9F0C-C00FC19315AB}"/>
              </a:ext>
            </a:extLst>
          </p:cNvPr>
          <p:cNvSpPr/>
          <p:nvPr/>
        </p:nvSpPr>
        <p:spPr>
          <a:xfrm>
            <a:off x="10014155" y="2477729"/>
            <a:ext cx="1814051" cy="29496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58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Sayfanızın ismini değiştirmek isterseniz değişiklik yapmak istediğiniz sayfa adının üstüne sağ tıklayıp </a:t>
            </a:r>
            <a:r>
              <a:rPr lang="tr-TR" sz="2800" b="1" dirty="0"/>
              <a:t>Yeniden Adlandır </a:t>
            </a:r>
            <a:r>
              <a:rPr lang="tr-TR" sz="2800" dirty="0"/>
              <a:t>seçeneğini seçebilirsiniz.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Yeniden adlandır seçeneğini seçtikten sonra sayfanın adı siyah bir renk alacak ve fare imleci yanıp sönecektir.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Artık sayfanın adını değiştirebilirsiniz.</a:t>
            </a:r>
          </a:p>
        </p:txBody>
      </p:sp>
    </p:spTree>
    <p:extLst>
      <p:ext uri="{BB962C8B-B14F-4D97-AF65-F5344CB8AC3E}">
        <p14:creationId xmlns:p14="http://schemas.microsoft.com/office/powerpoint/2010/main" val="53943601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3.2.2 Renk Değiştirme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Çalışma sayfalarını kolaylıkla ayırt etmek veya gruplamak için renklerden yararlanabilirsiniz.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Rengini değiştirmek istediğiniz sayfa adının üstüne sağ tıkladıktan sonra açılan pencereden </a:t>
            </a:r>
            <a:r>
              <a:rPr lang="tr-TR" sz="2800" b="1" dirty="0"/>
              <a:t>Sekme Rengi </a:t>
            </a:r>
            <a:r>
              <a:rPr lang="tr-TR" sz="2800" dirty="0"/>
              <a:t>seçeneğini tıkladığınızda bir renk paleti açılacaktır.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renk paletinden dilediğiniz rengi seçebilirsiniz.</a:t>
            </a:r>
          </a:p>
        </p:txBody>
      </p:sp>
    </p:spTree>
    <p:extLst>
      <p:ext uri="{BB962C8B-B14F-4D97-AF65-F5344CB8AC3E}">
        <p14:creationId xmlns:p14="http://schemas.microsoft.com/office/powerpoint/2010/main" val="363746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/>
              <a:t>3.2.2 Renk Değiştirme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89E8731-203F-490E-81A7-880C1C11E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243314"/>
            <a:ext cx="10088972" cy="63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2266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3.2.3 Taşıma ve Kopyalama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1729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Sayfaların yerini değiştirebilir veya kopyalayabilirsiniz.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işlemi gerçekleştirmek için sayfa adının üstüne </a:t>
            </a:r>
            <a:r>
              <a:rPr lang="tr-TR" sz="2800" dirty="0">
                <a:solidFill>
                  <a:srgbClr val="FF0000"/>
                </a:solidFill>
              </a:rPr>
              <a:t>sağ tıkladıktan </a:t>
            </a:r>
            <a:r>
              <a:rPr lang="tr-TR" sz="2800" dirty="0"/>
              <a:t>sonra </a:t>
            </a:r>
            <a:r>
              <a:rPr lang="tr-TR" sz="2800" b="1" dirty="0"/>
              <a:t>Taşı veya Kopyala </a:t>
            </a:r>
            <a:r>
              <a:rPr lang="tr-TR" sz="2800" dirty="0"/>
              <a:t>seçeneğine tıklayın.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pencereden sayfanızı taşımak istediğiniz yeri seçin. </a:t>
            </a:r>
          </a:p>
        </p:txBody>
      </p:sp>
    </p:spTree>
    <p:extLst>
      <p:ext uri="{BB962C8B-B14F-4D97-AF65-F5344CB8AC3E}">
        <p14:creationId xmlns:p14="http://schemas.microsoft.com/office/powerpoint/2010/main" val="421670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39214"/>
            <a:ext cx="10018713" cy="5796116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Tamam </a:t>
            </a:r>
            <a:r>
              <a:rPr lang="tr-TR" sz="2800" dirty="0"/>
              <a:t>düğmesine tıklayarak sayfanızı taşıyabilir, bu düğmeye tıklamadan önce pencerenin altında bulunan </a:t>
            </a:r>
            <a:r>
              <a:rPr lang="tr-TR" sz="2800" b="1" dirty="0"/>
              <a:t>Kopya Oluştur </a:t>
            </a:r>
            <a:r>
              <a:rPr lang="tr-TR" sz="2800" dirty="0"/>
              <a:t>seçeneğini işaretlerseniz sayfanızı kopyalayabilirsiniz.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B51904D-9A34-48AF-8A7A-F10AB552D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713" y="2461298"/>
            <a:ext cx="4965906" cy="401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4596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3.2.4 Gizleme veya Gösterme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17290"/>
            <a:ext cx="5285200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çalışma sayfasını gizlemek için sayfanın üstüne sağ tıkladıktan sonra </a:t>
            </a:r>
            <a:r>
              <a:rPr lang="tr-TR" sz="2800" b="1" dirty="0" err="1"/>
              <a:t>Gizle</a:t>
            </a:r>
            <a:r>
              <a:rPr lang="tr-TR" sz="2800" dirty="0" err="1"/>
              <a:t>’yi</a:t>
            </a:r>
            <a:r>
              <a:rPr lang="tr-TR" sz="2800" dirty="0"/>
              <a:t> seçebilirsiniz.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8BB024C-3CF3-4EE5-8133-E5609CA15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510" y="1917289"/>
            <a:ext cx="5247353" cy="357183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98732494-DB63-498D-9E6E-321A012B8BFE}"/>
              </a:ext>
            </a:extLst>
          </p:cNvPr>
          <p:cNvSpPr/>
          <p:nvPr/>
        </p:nvSpPr>
        <p:spPr>
          <a:xfrm>
            <a:off x="10014155" y="4055806"/>
            <a:ext cx="2002708" cy="35396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80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39214"/>
            <a:ext cx="10018713" cy="5796116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Gizlediğiniz sayfaları yeniden göstermek için var olan bir sayfanın üstüne farenin sağ tuşuyla tıkladıktan sonra açılan </a:t>
            </a:r>
            <a:r>
              <a:rPr lang="tr-TR" sz="2800" b="1" dirty="0"/>
              <a:t>Göster </a:t>
            </a:r>
            <a:r>
              <a:rPr lang="tr-TR" sz="2800" dirty="0"/>
              <a:t>seçeneğini tıklayın ve açılan pencereden gösterilmesini istediğiniz sayfayı seçin.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74918EB-C7AD-4B24-ABAA-FAB0FBA73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60" y="3082413"/>
            <a:ext cx="5972454" cy="305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0351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917290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3.2.5 Çalışma Sayfası Ekleme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380AE4A-AD66-4B32-998B-49ADCBCBF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9AAE465-4695-46EA-A401-FCB8A7FCA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716" y="1634941"/>
            <a:ext cx="7005484" cy="4768585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32C6D698-825D-4F69-8213-C3CC7EEC23F7}"/>
              </a:ext>
            </a:extLst>
          </p:cNvPr>
          <p:cNvSpPr/>
          <p:nvPr/>
        </p:nvSpPr>
        <p:spPr>
          <a:xfrm>
            <a:off x="6858000" y="1740310"/>
            <a:ext cx="2595716" cy="44245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5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4552</TotalTime>
  <Words>3183</Words>
  <Application>Microsoft Office PowerPoint</Application>
  <PresentationFormat>Geniş ekran</PresentationFormat>
  <Paragraphs>347</Paragraphs>
  <Slides>102</Slides>
  <Notes>62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102</vt:i4>
      </vt:variant>
    </vt:vector>
  </HeadingPairs>
  <TitlesOfParts>
    <vt:vector size="107" baseType="lpstr">
      <vt:lpstr>Arial</vt:lpstr>
      <vt:lpstr>Calibri</vt:lpstr>
      <vt:lpstr>Corbel</vt:lpstr>
      <vt:lpstr>Wingdings</vt:lpstr>
      <vt:lpstr>Paralaks</vt:lpstr>
      <vt:lpstr>Gıda Mühendisliğinde Bilgisayar Uygulamaları</vt:lpstr>
      <vt:lpstr>Bu hafta</vt:lpstr>
      <vt:lpstr>PowerPoint Sunusu</vt:lpstr>
      <vt:lpstr>PowerPoint Sunusu</vt:lpstr>
      <vt:lpstr>2.5.4. Sıralama yapma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2.5.5 Filtre kullanma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2.5.6 Sıralı doldurma</vt:lpstr>
      <vt:lpstr>PowerPoint Sunusu</vt:lpstr>
      <vt:lpstr>2.5.7 Veri kopyalama</vt:lpstr>
      <vt:lpstr>PowerPoint Sunusu</vt:lpstr>
      <vt:lpstr>PowerPoint Sunusu</vt:lpstr>
      <vt:lpstr>PowerPoint Sunusu</vt:lpstr>
      <vt:lpstr>PowerPoint Sunusu</vt:lpstr>
      <vt:lpstr>2.5.8 Geri alma ve Yineleme</vt:lpstr>
      <vt:lpstr>PowerPoint Sunusu</vt:lpstr>
      <vt:lpstr>2.5.9 Hücre, satır ve sütun silme</vt:lpstr>
      <vt:lpstr>PowerPoint Sunusu</vt:lpstr>
      <vt:lpstr>PowerPoint Sunusu</vt:lpstr>
      <vt:lpstr>PowerPoint Sunusu</vt:lpstr>
      <vt:lpstr>2.5.10 Satır ve sütun ekleme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2.5.11. Satır ve sütun gizleme/gösterme</vt:lpstr>
      <vt:lpstr>PowerPoint Sunusu</vt:lpstr>
      <vt:lpstr>2.5.12 Arama ve değiştirme</vt:lpstr>
      <vt:lpstr>PowerPoint Sunusu</vt:lpstr>
      <vt:lpstr>PowerPoint Sunusu</vt:lpstr>
      <vt:lpstr>PowerPoint Sunusu</vt:lpstr>
      <vt:lpstr>2.5.13 Otomatik düzeltme</vt:lpstr>
      <vt:lpstr>PowerPoint Sunusu</vt:lpstr>
      <vt:lpstr>PowerPoint Sunusu</vt:lpstr>
      <vt:lpstr>2.5.14 Simge ekleme</vt:lpstr>
      <vt:lpstr>PowerPoint Sunusu</vt:lpstr>
      <vt:lpstr>2.6. Yazım kontrolü</vt:lpstr>
      <vt:lpstr>PowerPoint Sunusu</vt:lpstr>
      <vt:lpstr>2.7. Çalışma kitabını kaydetme</vt:lpstr>
      <vt:lpstr>PowerPoint Sunusu</vt:lpstr>
      <vt:lpstr>PowerPoint Sunusu</vt:lpstr>
      <vt:lpstr>3. Biçimleme</vt:lpstr>
      <vt:lpstr>3.1 Elektronik Tablo Biçimleme</vt:lpstr>
      <vt:lpstr>3.1.1 Hücreleri Biçimleme</vt:lpstr>
      <vt:lpstr>PowerPoint Sunusu</vt:lpstr>
      <vt:lpstr>PowerPoint Sunusu</vt:lpstr>
      <vt:lpstr>PowerPoint Sunusu</vt:lpstr>
      <vt:lpstr>PowerPoint Sunusu</vt:lpstr>
      <vt:lpstr>3.1.2 Hizalama</vt:lpstr>
      <vt:lpstr>PowerPoint Sunusu</vt:lpstr>
      <vt:lpstr>PowerPoint Sunusu</vt:lpstr>
      <vt:lpstr>PowerPoint Sunusu</vt:lpstr>
      <vt:lpstr>3.1.3 Biçim Kopyalama</vt:lpstr>
      <vt:lpstr>PowerPoint Sunusu</vt:lpstr>
      <vt:lpstr>3.1.4 Elektronik Tablo Biçimlendirme</vt:lpstr>
      <vt:lpstr>PowerPoint Sunusu</vt:lpstr>
      <vt:lpstr>3.1.5 Hücre Birleştirme/Bölme</vt:lpstr>
      <vt:lpstr>PowerPoint Sunusu</vt:lpstr>
      <vt:lpstr>PowerPoint Sunusu</vt:lpstr>
      <vt:lpstr>PowerPoint Sunusu</vt:lpstr>
      <vt:lpstr>PowerPoint Sunusu</vt:lpstr>
      <vt:lpstr>3.1.6 Kenarlık Ekleme</vt:lpstr>
      <vt:lpstr>PowerPoint Sunusu</vt:lpstr>
      <vt:lpstr>PowerPoint Sunusu</vt:lpstr>
      <vt:lpstr>3.1.7 Sütun genişliği ayarlama</vt:lpstr>
      <vt:lpstr>PowerPoint Sunusu</vt:lpstr>
      <vt:lpstr>3.1.8 Satır yüksekliği ayarlama</vt:lpstr>
      <vt:lpstr>PowerPoint Sunusu</vt:lpstr>
      <vt:lpstr>3.1.9 Yazı tipi ayarlama</vt:lpstr>
      <vt:lpstr>PowerPoint Sunusu</vt:lpstr>
      <vt:lpstr>PowerPoint Sunusu</vt:lpstr>
      <vt:lpstr>3.1.10 Köprü Ekleme</vt:lpstr>
      <vt:lpstr>PowerPoint Sunusu</vt:lpstr>
      <vt:lpstr>PowerPoint Sunusu</vt:lpstr>
      <vt:lpstr>PowerPoint Sunusu</vt:lpstr>
      <vt:lpstr>3.2 Çalışma Sayfası Biçimleme 3.2.1 İsim Değiştirme</vt:lpstr>
      <vt:lpstr>PowerPoint Sunusu</vt:lpstr>
      <vt:lpstr>3.2.2 Renk Değiştirme</vt:lpstr>
      <vt:lpstr>3.2.2 Renk Değiştirme</vt:lpstr>
      <vt:lpstr>3.2.3 Taşıma ve Kopyalama</vt:lpstr>
      <vt:lpstr>PowerPoint Sunusu</vt:lpstr>
      <vt:lpstr>3.2.4 Gizleme veya Gösterme</vt:lpstr>
      <vt:lpstr>PowerPoint Sunusu</vt:lpstr>
      <vt:lpstr>3.2.5 Çalışma Sayfası Ekleme</vt:lpstr>
      <vt:lpstr>PowerPoint Sunusu</vt:lpstr>
      <vt:lpstr>3.2.6 Çalışma Sayfası Silme</vt:lpstr>
      <vt:lpstr>Filim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507</cp:revision>
  <dcterms:created xsi:type="dcterms:W3CDTF">2017-08-15T06:05:11Z</dcterms:created>
  <dcterms:modified xsi:type="dcterms:W3CDTF">2018-11-05T07:49:47Z</dcterms:modified>
</cp:coreProperties>
</file>